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370" r:id="rId3"/>
    <p:sldId id="368" r:id="rId4"/>
    <p:sldId id="377" r:id="rId5"/>
    <p:sldId id="378" r:id="rId6"/>
    <p:sldId id="369" r:id="rId7"/>
    <p:sldId id="371" r:id="rId8"/>
    <p:sldId id="376" r:id="rId9"/>
    <p:sldId id="372" r:id="rId10"/>
    <p:sldId id="373" r:id="rId11"/>
    <p:sldId id="375" r:id="rId12"/>
    <p:sldId id="374" r:id="rId13"/>
    <p:sldId id="287" r:id="rId1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2" autoAdjust="0"/>
    <p:restoredTop sz="85994"/>
  </p:normalViewPr>
  <p:slideViewPr>
    <p:cSldViewPr snapToGrid="0">
      <p:cViewPr>
        <p:scale>
          <a:sx n="107" d="100"/>
          <a:sy n="107" d="100"/>
        </p:scale>
        <p:origin x="11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6BB8-01C7-9644-B571-EDF6A7461E8C}" type="datetimeFigureOut">
              <a:rPr kumimoji="1" lang="zh-CN" altLang="en-US" smtClean="0"/>
              <a:t>2023/8/17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69A23-B4B5-0E48-8B08-E2BB05882E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420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69A23-B4B5-0E48-8B08-E2BB05882E7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2161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69A23-B4B5-0E48-8B08-E2BB05882E7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443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69A23-B4B5-0E48-8B08-E2BB05882E7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63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666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69A23-B4B5-0E48-8B08-E2BB05882E7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272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69A23-B4B5-0E48-8B08-E2BB05882E7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7360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69A23-B4B5-0E48-8B08-E2BB05882E7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6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69A23-B4B5-0E48-8B08-E2BB05882E7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0377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69A23-B4B5-0E48-8B08-E2BB05882E7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4067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69A23-B4B5-0E48-8B08-E2BB05882E7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531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69A23-B4B5-0E48-8B08-E2BB05882E7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197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69A23-B4B5-0E48-8B08-E2BB05882E7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150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video" Target="../media/media1.mp4"/><Relationship Id="rId7" Type="http://schemas.openxmlformats.org/officeDocument/2006/relationships/image" Target="../media/image28.png"/><Relationship Id="rId2" Type="http://schemas.microsoft.com/office/2007/relationships/media" Target="../media/media1.mp4"/><Relationship Id="rId1" Type="http://schemas.openxmlformats.org/officeDocument/2006/relationships/tags" Target="../tags/tag11.xml"/><Relationship Id="rId6" Type="http://schemas.openxmlformats.org/officeDocument/2006/relationships/image" Target="../media/image1.em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1.emf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6690" y="2524127"/>
            <a:ext cx="11818620" cy="5456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Mesh Models For 3D Part Detection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53E6E3-73FE-56EF-6775-B853D6E9C1F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连接符 6">
            <a:extLst>
              <a:ext uri="{FF2B5EF4-FFF2-40B4-BE49-F238E27FC236}">
                <a16:creationId xmlns:a16="http://schemas.microsoft.com/office/drawing/2014/main" id="{E1E57B9C-619E-74C9-7366-D36BF314C3A7}"/>
              </a:ext>
            </a:extLst>
          </p:cNvPr>
          <p:cNvCxnSpPr>
            <a:cxnSpLocks/>
          </p:cNvCxnSpPr>
          <p:nvPr/>
        </p:nvCxnSpPr>
        <p:spPr>
          <a:xfrm flipH="1">
            <a:off x="2082680" y="3208216"/>
            <a:ext cx="8208085" cy="0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sp>
        <p:nvSpPr>
          <p:cNvPr id="3" name="标题 1">
            <a:extLst>
              <a:ext uri="{FF2B5EF4-FFF2-40B4-BE49-F238E27FC236}">
                <a16:creationId xmlns:a16="http://schemas.microsoft.com/office/drawing/2014/main" id="{7709BA50-89D3-46A5-4C3D-154AF2D48283}"/>
              </a:ext>
            </a:extLst>
          </p:cNvPr>
          <p:cNvSpPr txBox="1">
            <a:spLocks/>
          </p:cNvSpPr>
          <p:nvPr/>
        </p:nvSpPr>
        <p:spPr>
          <a:xfrm>
            <a:off x="4056990" y="3429000"/>
            <a:ext cx="4078020" cy="545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Chuanruo</a:t>
            </a:r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B5D4F35-542A-1838-98AB-38C9CD3DDC6D}"/>
              </a:ext>
            </a:extLst>
          </p:cNvPr>
          <p:cNvSpPr txBox="1">
            <a:spLocks/>
          </p:cNvSpPr>
          <p:nvPr/>
        </p:nvSpPr>
        <p:spPr>
          <a:xfrm>
            <a:off x="135278" y="4553056"/>
            <a:ext cx="11921443" cy="545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  </a:t>
            </a:r>
            <a:r>
              <a:rPr lang="en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Angtian</a:t>
            </a:r>
            <a:r>
              <a:rPr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     Adam </a:t>
            </a:r>
            <a:r>
              <a:rPr lang="en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Kortylewski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7"/>
    </mc:Choice>
    <mc:Fallback xmlns="">
      <p:transition spd="slow" advTm="8957"/>
    </mc:Fallback>
  </mc:AlternateContent>
  <p:extLst>
    <p:ext uri="{E180D4A7-C9FB-4DFB-919C-405C955672EB}">
      <p14:showEvtLst xmlns:p14="http://schemas.microsoft.com/office/powerpoint/2010/main">
        <p14:playEvt time="6" objId="4"/>
        <p14:stopEvt time="8711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B05C663-BDF4-82AD-A690-39233CEF676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标题 2">
            <a:extLst>
              <a:ext uri="{FF2B5EF4-FFF2-40B4-BE49-F238E27FC236}">
                <a16:creationId xmlns:a16="http://schemas.microsoft.com/office/drawing/2014/main" id="{C2DB3858-0982-FEEE-0D1A-44B98D8A16E6}"/>
              </a:ext>
            </a:extLst>
          </p:cNvPr>
          <p:cNvSpPr>
            <a:spLocks noGrp="1"/>
          </p:cNvSpPr>
          <p:nvPr/>
        </p:nvSpPr>
        <p:spPr>
          <a:xfrm>
            <a:off x="580438" y="395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Locate &amp; Orient with Precise </a:t>
            </a:r>
            <a:r>
              <a:rPr lang="en-US" altLang="en-GB" sz="3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NeMo</a:t>
            </a:r>
            <a:endParaRPr lang="e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6">
            <a:extLst>
              <a:ext uri="{FF2B5EF4-FFF2-40B4-BE49-F238E27FC236}">
                <a16:creationId xmlns:a16="http://schemas.microsoft.com/office/drawing/2014/main" id="{7854007A-D519-2220-B2E7-90125AA1C9DC}"/>
              </a:ext>
            </a:extLst>
          </p:cNvPr>
          <p:cNvCxnSpPr>
            <a:cxnSpLocks/>
          </p:cNvCxnSpPr>
          <p:nvPr/>
        </p:nvCxnSpPr>
        <p:spPr>
          <a:xfrm flipV="1">
            <a:off x="531473" y="728680"/>
            <a:ext cx="0" cy="676103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8ABE5FB1-ADAB-1829-90BE-B93C8206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1640614"/>
            <a:ext cx="156698" cy="148451"/>
          </a:xfrm>
          <a:prstGeom prst="rect">
            <a:avLst/>
          </a:prstGeom>
        </p:spPr>
      </p:pic>
      <p:sp>
        <p:nvSpPr>
          <p:cNvPr id="61" name="标题 2">
            <a:extLst>
              <a:ext uri="{FF2B5EF4-FFF2-40B4-BE49-F238E27FC236}">
                <a16:creationId xmlns:a16="http://schemas.microsoft.com/office/drawing/2014/main" id="{AE88CF36-7F5F-5263-605C-7D3110E7CDCB}"/>
              </a:ext>
            </a:extLst>
          </p:cNvPr>
          <p:cNvSpPr>
            <a:spLocks noGrp="1"/>
          </p:cNvSpPr>
          <p:nvPr/>
        </p:nvSpPr>
        <p:spPr>
          <a:xfrm>
            <a:off x="1111728" y="1498701"/>
            <a:ext cx="10515600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Results</a:t>
            </a:r>
            <a:endParaRPr lang="en" altLang="zh-CN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4D3080-4BBE-43AD-A174-8BB6FF5C0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727" y="1797018"/>
            <a:ext cx="2322924" cy="18988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BD6E05-FD3C-F96D-AE2F-2683F36F87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01"/>
          <a:stretch/>
        </p:blipFill>
        <p:spPr>
          <a:xfrm>
            <a:off x="5501179" y="2801298"/>
            <a:ext cx="1378206" cy="2618542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93B269F-B83A-ED62-5DF3-141B98EC0260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427875" y="2637015"/>
            <a:ext cx="1807561" cy="410285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D73AD5BB-9649-DB15-02A4-541DA9D64906}"/>
              </a:ext>
            </a:extLst>
          </p:cNvPr>
          <p:cNvSpPr/>
          <p:nvPr/>
        </p:nvSpPr>
        <p:spPr>
          <a:xfrm>
            <a:off x="4202455" y="2524305"/>
            <a:ext cx="225420" cy="22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A041139-F043-2FD0-6E11-86BF274F06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586" b="22141"/>
          <a:stretch/>
        </p:blipFill>
        <p:spPr>
          <a:xfrm>
            <a:off x="7791365" y="2046493"/>
            <a:ext cx="2916243" cy="1582718"/>
          </a:xfrm>
          <a:prstGeom prst="rect">
            <a:avLst/>
          </a:prstGeom>
        </p:spPr>
      </p:pic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5008A4ED-A16E-685A-28AF-F9F83697181F}"/>
              </a:ext>
            </a:extLst>
          </p:cNvPr>
          <p:cNvCxnSpPr>
            <a:cxnSpLocks/>
          </p:cNvCxnSpPr>
          <p:nvPr/>
        </p:nvCxnSpPr>
        <p:spPr>
          <a:xfrm>
            <a:off x="6850915" y="3000302"/>
            <a:ext cx="1331074" cy="46998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0BCF7633-857B-644B-82AC-71B144BCE9FD}"/>
              </a:ext>
            </a:extLst>
          </p:cNvPr>
          <p:cNvSpPr/>
          <p:nvPr/>
        </p:nvSpPr>
        <p:spPr>
          <a:xfrm>
            <a:off x="8134015" y="2971211"/>
            <a:ext cx="152177" cy="1521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F533C00-7C3D-C8E2-7C3B-F27B0FB45A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831" b="27734"/>
          <a:stretch/>
        </p:blipFill>
        <p:spPr>
          <a:xfrm>
            <a:off x="7770660" y="3846525"/>
            <a:ext cx="2936948" cy="1275649"/>
          </a:xfrm>
          <a:prstGeom prst="rect">
            <a:avLst/>
          </a:prstGeom>
        </p:spPr>
      </p:pic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1840C919-B80E-FCDF-6FB9-F9728486BFEA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879384" y="3011475"/>
            <a:ext cx="2676010" cy="1799879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7C333279-B4B8-808B-2EFE-0DE4DCA33758}"/>
              </a:ext>
            </a:extLst>
          </p:cNvPr>
          <p:cNvSpPr/>
          <p:nvPr/>
        </p:nvSpPr>
        <p:spPr>
          <a:xfrm>
            <a:off x="9536016" y="4791976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F88475E-AD6B-249D-8080-1A0F46FF81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8832" b="27426"/>
          <a:stretch/>
        </p:blipFill>
        <p:spPr>
          <a:xfrm>
            <a:off x="7770660" y="5419840"/>
            <a:ext cx="2916243" cy="1275648"/>
          </a:xfrm>
          <a:prstGeom prst="rect">
            <a:avLst/>
          </a:prstGeom>
        </p:spPr>
      </p:pic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10D0B86A-2614-A3C4-169B-7159B500438C}"/>
              </a:ext>
            </a:extLst>
          </p:cNvPr>
          <p:cNvCxnSpPr>
            <a:cxnSpLocks/>
          </p:cNvCxnSpPr>
          <p:nvPr/>
        </p:nvCxnSpPr>
        <p:spPr>
          <a:xfrm>
            <a:off x="6855205" y="3003204"/>
            <a:ext cx="1354899" cy="3370445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4A6729F0-9DF4-309A-1CF4-D301CD1F2F3D}"/>
              </a:ext>
            </a:extLst>
          </p:cNvPr>
          <p:cNvSpPr/>
          <p:nvPr/>
        </p:nvSpPr>
        <p:spPr>
          <a:xfrm>
            <a:off x="8181989" y="6347753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标题 2">
            <a:extLst>
              <a:ext uri="{FF2B5EF4-FFF2-40B4-BE49-F238E27FC236}">
                <a16:creationId xmlns:a16="http://schemas.microsoft.com/office/drawing/2014/main" id="{D1E63CE6-5B2B-312D-F8E8-4A83DC3DC05E}"/>
              </a:ext>
            </a:extLst>
          </p:cNvPr>
          <p:cNvSpPr>
            <a:spLocks noGrp="1"/>
          </p:cNvSpPr>
          <p:nvPr/>
        </p:nvSpPr>
        <p:spPr>
          <a:xfrm>
            <a:off x="5196628" y="2457255"/>
            <a:ext cx="2052795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Feature Bank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F744B369-3E48-8323-05C2-75508A1090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1740" b="19579"/>
          <a:stretch/>
        </p:blipFill>
        <p:spPr>
          <a:xfrm>
            <a:off x="816037" y="2127262"/>
            <a:ext cx="2769191" cy="134807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9F08684-2E72-8BEA-2D1E-50EEEAC7217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4503" b="22454"/>
          <a:stretch/>
        </p:blipFill>
        <p:spPr>
          <a:xfrm>
            <a:off x="816036" y="3518777"/>
            <a:ext cx="2769192" cy="14688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A37F66-0D9A-A2E5-F0FE-584BF6945AD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6803" b="28136"/>
          <a:stretch/>
        </p:blipFill>
        <p:spPr>
          <a:xfrm>
            <a:off x="860938" y="5108976"/>
            <a:ext cx="2724290" cy="12275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92CD47-6902-DAC4-BA85-14D8C76FDC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1404" y="5633049"/>
            <a:ext cx="2769191" cy="1067489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A111F05-4C29-691D-BFB3-3AC8FA318B42}"/>
              </a:ext>
            </a:extLst>
          </p:cNvPr>
          <p:cNvSpPr/>
          <p:nvPr/>
        </p:nvSpPr>
        <p:spPr>
          <a:xfrm>
            <a:off x="5997606" y="6295918"/>
            <a:ext cx="225420" cy="22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EB95B99-9EAC-83CD-F63E-561C11247B4F}"/>
              </a:ext>
            </a:extLst>
          </p:cNvPr>
          <p:cNvCxnSpPr>
            <a:cxnSpLocks/>
          </p:cNvCxnSpPr>
          <p:nvPr/>
        </p:nvCxnSpPr>
        <p:spPr>
          <a:xfrm flipH="1">
            <a:off x="6095999" y="5216284"/>
            <a:ext cx="103567" cy="1120269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6897F7A-B3D7-7093-0C55-98CBC244D103}"/>
              </a:ext>
            </a:extLst>
          </p:cNvPr>
          <p:cNvCxnSpPr>
            <a:cxnSpLocks/>
          </p:cNvCxnSpPr>
          <p:nvPr/>
        </p:nvCxnSpPr>
        <p:spPr>
          <a:xfrm flipV="1">
            <a:off x="2721429" y="5121832"/>
            <a:ext cx="2838874" cy="989301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AFE3EFD-9C7B-ED77-8C60-2A50F373D62C}"/>
              </a:ext>
            </a:extLst>
          </p:cNvPr>
          <p:cNvCxnSpPr>
            <a:cxnSpLocks/>
          </p:cNvCxnSpPr>
          <p:nvPr/>
        </p:nvCxnSpPr>
        <p:spPr>
          <a:xfrm>
            <a:off x="3079633" y="4648646"/>
            <a:ext cx="2481418" cy="49249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98F65D1-7F1A-251F-4D3E-F81E920F46F8}"/>
              </a:ext>
            </a:extLst>
          </p:cNvPr>
          <p:cNvCxnSpPr>
            <a:cxnSpLocks/>
          </p:cNvCxnSpPr>
          <p:nvPr/>
        </p:nvCxnSpPr>
        <p:spPr>
          <a:xfrm>
            <a:off x="1522835" y="3289764"/>
            <a:ext cx="4037468" cy="1851372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511AC091-4895-85C2-FEFF-52966809D8F5}"/>
              </a:ext>
            </a:extLst>
          </p:cNvPr>
          <p:cNvSpPr/>
          <p:nvPr/>
        </p:nvSpPr>
        <p:spPr>
          <a:xfrm>
            <a:off x="1453020" y="3225515"/>
            <a:ext cx="152177" cy="1521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215A006-E60E-2750-1F9D-2EA8E184C212}"/>
              </a:ext>
            </a:extLst>
          </p:cNvPr>
          <p:cNvSpPr/>
          <p:nvPr/>
        </p:nvSpPr>
        <p:spPr>
          <a:xfrm>
            <a:off x="2976916" y="4572557"/>
            <a:ext cx="152177" cy="1521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12EAE37-050C-5D55-1373-8B936A30BEE9}"/>
              </a:ext>
            </a:extLst>
          </p:cNvPr>
          <p:cNvSpPr/>
          <p:nvPr/>
        </p:nvSpPr>
        <p:spPr>
          <a:xfrm>
            <a:off x="2621880" y="6035044"/>
            <a:ext cx="152177" cy="1521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30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extLst>
    <p:ext uri="{E180D4A7-C9FB-4DFB-919C-405C955672EB}">
      <p14:showEvtLst xmlns:p14="http://schemas.microsoft.com/office/powerpoint/2010/main">
        <p14:playEvt time="12" objId="2"/>
        <p14:stopEvt time="20804" objId="2"/>
        <p14:playEvt time="20969" objId="3"/>
        <p14:stopEvt time="37656" objId="3"/>
        <p14:playEvt time="37714" objId="4"/>
        <p14:stopEvt time="57571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B05C663-BDF4-82AD-A690-39233CEF676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标题 2">
            <a:extLst>
              <a:ext uri="{FF2B5EF4-FFF2-40B4-BE49-F238E27FC236}">
                <a16:creationId xmlns:a16="http://schemas.microsoft.com/office/drawing/2014/main" id="{C2DB3858-0982-FEEE-0D1A-44B98D8A16E6}"/>
              </a:ext>
            </a:extLst>
          </p:cNvPr>
          <p:cNvSpPr>
            <a:spLocks noGrp="1"/>
          </p:cNvSpPr>
          <p:nvPr/>
        </p:nvSpPr>
        <p:spPr>
          <a:xfrm>
            <a:off x="580438" y="395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Locate &amp; Orient</a:t>
            </a:r>
            <a:endParaRPr lang="e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6">
            <a:extLst>
              <a:ext uri="{FF2B5EF4-FFF2-40B4-BE49-F238E27FC236}">
                <a16:creationId xmlns:a16="http://schemas.microsoft.com/office/drawing/2014/main" id="{7854007A-D519-2220-B2E7-90125AA1C9DC}"/>
              </a:ext>
            </a:extLst>
          </p:cNvPr>
          <p:cNvCxnSpPr>
            <a:cxnSpLocks/>
          </p:cNvCxnSpPr>
          <p:nvPr/>
        </p:nvCxnSpPr>
        <p:spPr>
          <a:xfrm flipV="1">
            <a:off x="531473" y="728680"/>
            <a:ext cx="0" cy="676103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8ABE5FB1-ADAB-1829-90BE-B93C8206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1640614"/>
            <a:ext cx="156698" cy="148451"/>
          </a:xfrm>
          <a:prstGeom prst="rect">
            <a:avLst/>
          </a:prstGeom>
        </p:spPr>
      </p:pic>
      <p:sp>
        <p:nvSpPr>
          <p:cNvPr id="61" name="标题 2">
            <a:extLst>
              <a:ext uri="{FF2B5EF4-FFF2-40B4-BE49-F238E27FC236}">
                <a16:creationId xmlns:a16="http://schemas.microsoft.com/office/drawing/2014/main" id="{AE88CF36-7F5F-5263-605C-7D3110E7CDCB}"/>
              </a:ext>
            </a:extLst>
          </p:cNvPr>
          <p:cNvSpPr>
            <a:spLocks noGrp="1"/>
          </p:cNvSpPr>
          <p:nvPr/>
        </p:nvSpPr>
        <p:spPr>
          <a:xfrm>
            <a:off x="1111728" y="1498701"/>
            <a:ext cx="10515600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Results</a:t>
            </a:r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391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99"/>
    </mc:Choice>
    <mc:Fallback>
      <p:transition spd="slow" advTm="57799"/>
    </mc:Fallback>
  </mc:AlternateContent>
  <p:extLst>
    <p:ext uri="{E180D4A7-C9FB-4DFB-919C-405C955672EB}">
      <p14:showEvtLst xmlns:p14="http://schemas.microsoft.com/office/powerpoint/2010/main">
        <p14:playEvt time="12" objId="2"/>
        <p14:stopEvt time="20804" objId="2"/>
        <p14:playEvt time="20969" objId="3"/>
        <p14:stopEvt time="37656" objId="3"/>
        <p14:playEvt time="37714" objId="4"/>
        <p14:stopEvt time="57571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B05C663-BDF4-82AD-A690-39233CEF676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标题 2">
            <a:extLst>
              <a:ext uri="{FF2B5EF4-FFF2-40B4-BE49-F238E27FC236}">
                <a16:creationId xmlns:a16="http://schemas.microsoft.com/office/drawing/2014/main" id="{C2DB3858-0982-FEEE-0D1A-44B98D8A16E6}"/>
              </a:ext>
            </a:extLst>
          </p:cNvPr>
          <p:cNvSpPr>
            <a:spLocks noGrp="1"/>
          </p:cNvSpPr>
          <p:nvPr/>
        </p:nvSpPr>
        <p:spPr>
          <a:xfrm>
            <a:off x="580438" y="395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Deform by Changing The Position of Aligned Points</a:t>
            </a:r>
            <a:endParaRPr lang="e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6">
            <a:extLst>
              <a:ext uri="{FF2B5EF4-FFF2-40B4-BE49-F238E27FC236}">
                <a16:creationId xmlns:a16="http://schemas.microsoft.com/office/drawing/2014/main" id="{7854007A-D519-2220-B2E7-90125AA1C9DC}"/>
              </a:ext>
            </a:extLst>
          </p:cNvPr>
          <p:cNvCxnSpPr>
            <a:cxnSpLocks/>
          </p:cNvCxnSpPr>
          <p:nvPr/>
        </p:nvCxnSpPr>
        <p:spPr>
          <a:xfrm flipV="1">
            <a:off x="531473" y="728680"/>
            <a:ext cx="0" cy="676103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8ABE5FB1-ADAB-1829-90BE-B93C8206F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33" y="1640614"/>
            <a:ext cx="156698" cy="148451"/>
          </a:xfrm>
          <a:prstGeom prst="rect">
            <a:avLst/>
          </a:prstGeom>
        </p:spPr>
      </p:pic>
      <p:sp>
        <p:nvSpPr>
          <p:cNvPr id="61" name="标题 2">
            <a:extLst>
              <a:ext uri="{FF2B5EF4-FFF2-40B4-BE49-F238E27FC236}">
                <a16:creationId xmlns:a16="http://schemas.microsoft.com/office/drawing/2014/main" id="{AE88CF36-7F5F-5263-605C-7D3110E7CDCB}"/>
              </a:ext>
            </a:extLst>
          </p:cNvPr>
          <p:cNvSpPr>
            <a:spLocks noGrp="1"/>
          </p:cNvSpPr>
          <p:nvPr/>
        </p:nvSpPr>
        <p:spPr>
          <a:xfrm>
            <a:off x="1111728" y="1498701"/>
            <a:ext cx="10515600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Through gradient decent process</a:t>
            </a:r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lane-async-4x">
            <a:hlinkClick r:id="" action="ppaction://media"/>
            <a:extLst>
              <a:ext uri="{FF2B5EF4-FFF2-40B4-BE49-F238E27FC236}">
                <a16:creationId xmlns:a16="http://schemas.microsoft.com/office/drawing/2014/main" id="{9E23C18C-403B-A792-697C-857D933CBA8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39040" y="2289475"/>
            <a:ext cx="5988288" cy="26401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895707-FA53-F638-F3E1-12FECF8B1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33" y="5584395"/>
            <a:ext cx="156698" cy="148451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A1831EA6-CF40-A8BF-C11A-310317475681}"/>
              </a:ext>
            </a:extLst>
          </p:cNvPr>
          <p:cNvSpPr>
            <a:spLocks noGrp="1"/>
          </p:cNvSpPr>
          <p:nvPr/>
        </p:nvSpPr>
        <p:spPr>
          <a:xfrm>
            <a:off x="1111728" y="5442482"/>
            <a:ext cx="10515600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Need some constraints (to be explored)</a:t>
            </a:r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1A130C-7ACF-F984-17E9-4AB309B4FA81}"/>
              </a:ext>
            </a:extLst>
          </p:cNvPr>
          <p:cNvSpPr txBox="1"/>
          <p:nvPr/>
        </p:nvSpPr>
        <p:spPr>
          <a:xfrm>
            <a:off x="7034819" y="6524468"/>
            <a:ext cx="5157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zh-CN" sz="120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" altLang="zh-CN" sz="1200" i="0" u="none" strike="noStrike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KeypointDeformer</a:t>
            </a:r>
            <a:r>
              <a:rPr lang="en" altLang="zh-CN" sz="120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Unsupervised 3D </a:t>
            </a:r>
            <a:r>
              <a:rPr lang="en" altLang="zh-CN" sz="1200" i="0" u="none" strike="noStrike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" altLang="zh-CN" sz="120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Discovery for Shape Control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F1ECF3-2F7C-80FA-9284-42964DDE97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164" b="15235"/>
          <a:stretch/>
        </p:blipFill>
        <p:spPr>
          <a:xfrm>
            <a:off x="1645921" y="2645175"/>
            <a:ext cx="3346547" cy="2195362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3B23C2A8-924C-1C01-000B-0386904D6EF7}"/>
              </a:ext>
            </a:extLst>
          </p:cNvPr>
          <p:cNvSpPr>
            <a:spLocks noGrp="1"/>
          </p:cNvSpPr>
          <p:nvPr/>
        </p:nvSpPr>
        <p:spPr>
          <a:xfrm>
            <a:off x="1799922" y="5005502"/>
            <a:ext cx="3038543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Points with aligned features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55AD5498-6498-402D-8F2C-317BA08252E3}"/>
              </a:ext>
            </a:extLst>
          </p:cNvPr>
          <p:cNvSpPr>
            <a:spLocks noGrp="1"/>
          </p:cNvSpPr>
          <p:nvPr/>
        </p:nvSpPr>
        <p:spPr>
          <a:xfrm>
            <a:off x="7113912" y="5005502"/>
            <a:ext cx="3038544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Deform using key points </a:t>
            </a:r>
            <a:r>
              <a:rPr lang="en-US" altLang="en-GB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[2]</a:t>
            </a:r>
            <a:endParaRPr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2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2"/>
        <p14:stopEvt time="20804" objId="2"/>
        <p14:playEvt time="20969" objId="3"/>
        <p14:stopEvt time="37656" objId="3"/>
        <p14:playEvt time="37714" objId="4"/>
        <p14:stopEvt time="57571" objId="4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6690" y="1796527"/>
            <a:ext cx="11818620" cy="1137210"/>
          </a:xfrm>
        </p:spPr>
        <p:txBody>
          <a:bodyPr>
            <a:noAutofit/>
          </a:bodyPr>
          <a:lstStyle/>
          <a:p>
            <a:pPr fontAlgn="auto">
              <a:lnSpc>
                <a:spcPct val="120000"/>
              </a:lnSpc>
            </a:pPr>
            <a:r>
              <a:rPr lang="en" altLang="zh-CN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Mesh Models For 3D Part Recognition 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5575" y="341534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are welcomed</a:t>
            </a:r>
          </a:p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Listening!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53E6E3-73FE-56EF-6775-B853D6E9C1F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连接符 6">
            <a:extLst>
              <a:ext uri="{FF2B5EF4-FFF2-40B4-BE49-F238E27FC236}">
                <a16:creationId xmlns:a16="http://schemas.microsoft.com/office/drawing/2014/main" id="{E1E57B9C-619E-74C9-7366-D36BF314C3A7}"/>
              </a:ext>
            </a:extLst>
          </p:cNvPr>
          <p:cNvCxnSpPr>
            <a:cxnSpLocks/>
          </p:cNvCxnSpPr>
          <p:nvPr/>
        </p:nvCxnSpPr>
        <p:spPr>
          <a:xfrm flipH="1">
            <a:off x="2082680" y="3208216"/>
            <a:ext cx="8208085" cy="0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26176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1"/>
    </mc:Choice>
    <mc:Fallback xmlns="">
      <p:transition spd="slow" advTm="1971"/>
    </mc:Fallback>
  </mc:AlternateContent>
  <p:extLst>
    <p:ext uri="{E180D4A7-C9FB-4DFB-919C-405C955672EB}">
      <p14:showEvtLst xmlns:p14="http://schemas.microsoft.com/office/powerpoint/2010/main">
        <p14:playEvt time="9" objId="5"/>
        <p14:stopEvt time="1880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B05C663-BDF4-82AD-A690-39233CEF676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标题 2">
            <a:extLst>
              <a:ext uri="{FF2B5EF4-FFF2-40B4-BE49-F238E27FC236}">
                <a16:creationId xmlns:a16="http://schemas.microsoft.com/office/drawing/2014/main" id="{C2DB3858-0982-FEEE-0D1A-44B98D8A16E6}"/>
              </a:ext>
            </a:extLst>
          </p:cNvPr>
          <p:cNvSpPr>
            <a:spLocks noGrp="1"/>
          </p:cNvSpPr>
          <p:nvPr/>
        </p:nvSpPr>
        <p:spPr>
          <a:xfrm>
            <a:off x="580438" y="395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Self-introduction</a:t>
            </a:r>
            <a:endParaRPr lang="en-US" altLang="en-GB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42" name="直接连接符 6">
            <a:extLst>
              <a:ext uri="{FF2B5EF4-FFF2-40B4-BE49-F238E27FC236}">
                <a16:creationId xmlns:a16="http://schemas.microsoft.com/office/drawing/2014/main" id="{7854007A-D519-2220-B2E7-90125AA1C9DC}"/>
              </a:ext>
            </a:extLst>
          </p:cNvPr>
          <p:cNvCxnSpPr>
            <a:cxnSpLocks/>
          </p:cNvCxnSpPr>
          <p:nvPr/>
        </p:nvCxnSpPr>
        <p:spPr>
          <a:xfrm flipV="1">
            <a:off x="531473" y="728680"/>
            <a:ext cx="0" cy="676103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8ABE5FB1-ADAB-1829-90BE-B93C8206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1640614"/>
            <a:ext cx="156698" cy="148451"/>
          </a:xfrm>
          <a:prstGeom prst="rect">
            <a:avLst/>
          </a:prstGeom>
        </p:spPr>
      </p:pic>
      <p:sp>
        <p:nvSpPr>
          <p:cNvPr id="61" name="标题 2">
            <a:extLst>
              <a:ext uri="{FF2B5EF4-FFF2-40B4-BE49-F238E27FC236}">
                <a16:creationId xmlns:a16="http://schemas.microsoft.com/office/drawing/2014/main" id="{AE88CF36-7F5F-5263-605C-7D3110E7CDCB}"/>
              </a:ext>
            </a:extLst>
          </p:cNvPr>
          <p:cNvSpPr>
            <a:spLocks noGrp="1"/>
          </p:cNvSpPr>
          <p:nvPr/>
        </p:nvSpPr>
        <p:spPr>
          <a:xfrm>
            <a:off x="1162547" y="1443428"/>
            <a:ext cx="10515600" cy="564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Chuanruo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Ning 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宁川若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8902E9-75A9-8B83-6A2D-4F63951D2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47" y="2301725"/>
            <a:ext cx="156698" cy="14845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1E16F53-B9CC-1256-7D7C-408E4DD7D0A2}"/>
              </a:ext>
            </a:extLst>
          </p:cNvPr>
          <p:cNvSpPr>
            <a:spLocks noGrp="1"/>
          </p:cNvSpPr>
          <p:nvPr/>
        </p:nvSpPr>
        <p:spPr>
          <a:xfrm>
            <a:off x="1336865" y="2105729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Rising senior at Turing Class, Peking University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4F6F0D-E7A8-E27E-5749-B8AF3CED4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3942342"/>
            <a:ext cx="156698" cy="148451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7DB86E81-043D-AA77-8A4D-813848AB7851}"/>
              </a:ext>
            </a:extLst>
          </p:cNvPr>
          <p:cNvSpPr>
            <a:spLocks noGrp="1"/>
          </p:cNvSpPr>
          <p:nvPr/>
        </p:nvSpPr>
        <p:spPr>
          <a:xfrm>
            <a:off x="1162547" y="3746346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Previous works</a:t>
            </a:r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FA1097-D984-AF32-379F-DE66F2B7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47" y="3036439"/>
            <a:ext cx="156698" cy="148451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207C91D6-DA0E-550D-6DA2-329D964E957F}"/>
              </a:ext>
            </a:extLst>
          </p:cNvPr>
          <p:cNvSpPr>
            <a:spLocks noGrp="1"/>
          </p:cNvSpPr>
          <p:nvPr/>
        </p:nvSpPr>
        <p:spPr>
          <a:xfrm>
            <a:off x="1336865" y="2840443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F2667F-0233-B1FD-B39B-473B02EBB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47" y="4680187"/>
            <a:ext cx="156698" cy="148451"/>
          </a:xfrm>
          <a:prstGeom prst="rect">
            <a:avLst/>
          </a:prstGeom>
        </p:spPr>
      </p:pic>
      <p:sp>
        <p:nvSpPr>
          <p:cNvPr id="15" name="标题 2">
            <a:extLst>
              <a:ext uri="{FF2B5EF4-FFF2-40B4-BE49-F238E27FC236}">
                <a16:creationId xmlns:a16="http://schemas.microsoft.com/office/drawing/2014/main" id="{C2C74AA6-E3EA-9EB3-406E-C801320DFEB4}"/>
              </a:ext>
            </a:extLst>
          </p:cNvPr>
          <p:cNvSpPr>
            <a:spLocks noGrp="1"/>
          </p:cNvSpPr>
          <p:nvPr/>
        </p:nvSpPr>
        <p:spPr>
          <a:xfrm>
            <a:off x="1336865" y="4484191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Deformable object manipulation. Accepted by ICCV 2023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C29C63-C8CE-08C0-ADB0-C9E012E84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47" y="5414901"/>
            <a:ext cx="156698" cy="148451"/>
          </a:xfrm>
          <a:prstGeom prst="rect">
            <a:avLst/>
          </a:prstGeom>
        </p:spPr>
      </p:pic>
      <p:sp>
        <p:nvSpPr>
          <p:cNvPr id="19" name="标题 2">
            <a:extLst>
              <a:ext uri="{FF2B5EF4-FFF2-40B4-BE49-F238E27FC236}">
                <a16:creationId xmlns:a16="http://schemas.microsoft.com/office/drawing/2014/main" id="{7D69FA5D-5A81-206B-A18D-B39908A1D39A}"/>
              </a:ext>
            </a:extLst>
          </p:cNvPr>
          <p:cNvSpPr>
            <a:spLocks noGrp="1"/>
          </p:cNvSpPr>
          <p:nvPr/>
        </p:nvSpPr>
        <p:spPr>
          <a:xfrm>
            <a:off x="1336865" y="5218905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标题 2">
            <a:extLst>
              <a:ext uri="{FF2B5EF4-FFF2-40B4-BE49-F238E27FC236}">
                <a16:creationId xmlns:a16="http://schemas.microsoft.com/office/drawing/2014/main" id="{5F316ECD-68C5-6F4B-7738-2F42485782AD}"/>
              </a:ext>
            </a:extLst>
          </p:cNvPr>
          <p:cNvSpPr>
            <a:spLocks noGrp="1"/>
          </p:cNvSpPr>
          <p:nvPr/>
        </p:nvSpPr>
        <p:spPr>
          <a:xfrm>
            <a:off x="1336865" y="5193781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learning on articulated object manipulation. Under review of </a:t>
            </a:r>
            <a:r>
              <a:rPr lang="en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标题 2">
            <a:extLst>
              <a:ext uri="{FF2B5EF4-FFF2-40B4-BE49-F238E27FC236}">
                <a16:creationId xmlns:a16="http://schemas.microsoft.com/office/drawing/2014/main" id="{E408CE1A-9D4C-BA5B-C2FE-46A6B8D22BA0}"/>
              </a:ext>
            </a:extLst>
          </p:cNvPr>
          <p:cNvSpPr>
            <a:spLocks noGrp="1"/>
          </p:cNvSpPr>
          <p:nvPr/>
        </p:nvSpPr>
        <p:spPr>
          <a:xfrm>
            <a:off x="1354485" y="2816385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标题 2">
            <a:extLst>
              <a:ext uri="{FF2B5EF4-FFF2-40B4-BE49-F238E27FC236}">
                <a16:creationId xmlns:a16="http://schemas.microsoft.com/office/drawing/2014/main" id="{7B3C5607-EEF2-1222-C697-5ADFCC43A69D}"/>
              </a:ext>
            </a:extLst>
          </p:cNvPr>
          <p:cNvSpPr>
            <a:spLocks noGrp="1"/>
          </p:cNvSpPr>
          <p:nvPr/>
        </p:nvSpPr>
        <p:spPr>
          <a:xfrm>
            <a:off x="1343468" y="2816384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Non-CS interests: badminton,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photography, 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 and reading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5E6A52B-7FE7-972F-AC64-3267190B8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288" y="1603277"/>
            <a:ext cx="2351274" cy="31350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66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extLst>
    <p:ext uri="{E180D4A7-C9FB-4DFB-919C-405C955672EB}">
      <p14:showEvtLst xmlns:p14="http://schemas.microsoft.com/office/powerpoint/2010/main">
        <p14:playEvt time="12" objId="2"/>
        <p14:stopEvt time="20804" objId="2"/>
        <p14:playEvt time="20969" objId="3"/>
        <p14:stopEvt time="37656" objId="3"/>
        <p14:playEvt time="37714" objId="4"/>
        <p14:stopEvt time="57571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B05C663-BDF4-82AD-A690-39233CEF676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标题 2">
            <a:extLst>
              <a:ext uri="{FF2B5EF4-FFF2-40B4-BE49-F238E27FC236}">
                <a16:creationId xmlns:a16="http://schemas.microsoft.com/office/drawing/2014/main" id="{C2DB3858-0982-FEEE-0D1A-44B98D8A16E6}"/>
              </a:ext>
            </a:extLst>
          </p:cNvPr>
          <p:cNvSpPr>
            <a:spLocks noGrp="1"/>
          </p:cNvSpPr>
          <p:nvPr/>
        </p:nvSpPr>
        <p:spPr>
          <a:xfrm>
            <a:off x="580438" y="395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is 3D Part Detection?</a:t>
            </a:r>
            <a:endParaRPr lang="en-US" altLang="en-GB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42" name="直接连接符 6">
            <a:extLst>
              <a:ext uri="{FF2B5EF4-FFF2-40B4-BE49-F238E27FC236}">
                <a16:creationId xmlns:a16="http://schemas.microsoft.com/office/drawing/2014/main" id="{7854007A-D519-2220-B2E7-90125AA1C9DC}"/>
              </a:ext>
            </a:extLst>
          </p:cNvPr>
          <p:cNvCxnSpPr>
            <a:cxnSpLocks/>
          </p:cNvCxnSpPr>
          <p:nvPr/>
        </p:nvCxnSpPr>
        <p:spPr>
          <a:xfrm flipV="1">
            <a:off x="531473" y="728680"/>
            <a:ext cx="0" cy="676103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8ABE5FB1-ADAB-1829-90BE-B93C8206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1640614"/>
            <a:ext cx="156698" cy="148451"/>
          </a:xfrm>
          <a:prstGeom prst="rect">
            <a:avLst/>
          </a:prstGeom>
        </p:spPr>
      </p:pic>
      <p:sp>
        <p:nvSpPr>
          <p:cNvPr id="61" name="标题 2">
            <a:extLst>
              <a:ext uri="{FF2B5EF4-FFF2-40B4-BE49-F238E27FC236}">
                <a16:creationId xmlns:a16="http://schemas.microsoft.com/office/drawing/2014/main" id="{AE88CF36-7F5F-5263-605C-7D3110E7CDCB}"/>
              </a:ext>
            </a:extLst>
          </p:cNvPr>
          <p:cNvSpPr>
            <a:spLocks noGrp="1"/>
          </p:cNvSpPr>
          <p:nvPr/>
        </p:nvSpPr>
        <p:spPr>
          <a:xfrm>
            <a:off x="1144927" y="1028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Detect precise 3D parts from a single image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19804B-7A3D-26F0-04F8-9728BC384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33" y="2120945"/>
            <a:ext cx="3789947" cy="3789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2C8010-6536-04A6-737B-8AB6EE1AC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880" y="3736234"/>
            <a:ext cx="2641107" cy="215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6A557F-8DEF-2FE0-8228-E6C9E959C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8325" y="1881752"/>
            <a:ext cx="3911600" cy="2730500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7C4203E-9175-C55B-0365-34A5269E1937}"/>
              </a:ext>
            </a:extLst>
          </p:cNvPr>
          <p:cNvCxnSpPr>
            <a:cxnSpLocks/>
          </p:cNvCxnSpPr>
          <p:nvPr/>
        </p:nvCxnSpPr>
        <p:spPr>
          <a:xfrm flipV="1">
            <a:off x="2957338" y="2434533"/>
            <a:ext cx="3190295" cy="833646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2A74B47-E421-752F-4206-42D0DDD6505F}"/>
              </a:ext>
            </a:extLst>
          </p:cNvPr>
          <p:cNvSpPr/>
          <p:nvPr/>
        </p:nvSpPr>
        <p:spPr>
          <a:xfrm>
            <a:off x="2658793" y="3268179"/>
            <a:ext cx="298545" cy="4569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5E115EE-5A38-EC4F-03CA-7ABE1BE3AD7B}"/>
              </a:ext>
            </a:extLst>
          </p:cNvPr>
          <p:cNvCxnSpPr>
            <a:cxnSpLocks/>
          </p:cNvCxnSpPr>
          <p:nvPr/>
        </p:nvCxnSpPr>
        <p:spPr>
          <a:xfrm flipV="1">
            <a:off x="2957338" y="3695647"/>
            <a:ext cx="3184066" cy="40587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414F1D7-572B-56AA-88E1-E091956A1B13}"/>
              </a:ext>
            </a:extLst>
          </p:cNvPr>
          <p:cNvSpPr/>
          <p:nvPr/>
        </p:nvSpPr>
        <p:spPr>
          <a:xfrm>
            <a:off x="6141404" y="2434532"/>
            <a:ext cx="1303713" cy="126111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900C0D-F405-6909-0D7E-B7BC64D18884}"/>
              </a:ext>
            </a:extLst>
          </p:cNvPr>
          <p:cNvSpPr/>
          <p:nvPr/>
        </p:nvSpPr>
        <p:spPr>
          <a:xfrm>
            <a:off x="6017078" y="3920781"/>
            <a:ext cx="1885239" cy="19652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BD92CA3-D74F-169E-CEFC-04BAF65AE624}"/>
              </a:ext>
            </a:extLst>
          </p:cNvPr>
          <p:cNvCxnSpPr>
            <a:cxnSpLocks/>
          </p:cNvCxnSpPr>
          <p:nvPr/>
        </p:nvCxnSpPr>
        <p:spPr>
          <a:xfrm>
            <a:off x="2348142" y="4823562"/>
            <a:ext cx="3668936" cy="1041248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119F7A96-5DB1-F035-A2D0-A99BA3DE6F4D}"/>
              </a:ext>
            </a:extLst>
          </p:cNvPr>
          <p:cNvCxnSpPr>
            <a:cxnSpLocks/>
          </p:cNvCxnSpPr>
          <p:nvPr/>
        </p:nvCxnSpPr>
        <p:spPr>
          <a:xfrm flipV="1">
            <a:off x="2348142" y="3916703"/>
            <a:ext cx="3668936" cy="13295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F9ADAAF3-9D84-B244-B8F1-99216FE7BFA2}"/>
              </a:ext>
            </a:extLst>
          </p:cNvPr>
          <p:cNvSpPr/>
          <p:nvPr/>
        </p:nvSpPr>
        <p:spPr>
          <a:xfrm>
            <a:off x="1548747" y="3935217"/>
            <a:ext cx="799395" cy="8883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C0C6068-06D7-4BF9-4F7C-32CB8FBC7EAE}"/>
              </a:ext>
            </a:extLst>
          </p:cNvPr>
          <p:cNvSpPr txBox="1"/>
          <p:nvPr/>
        </p:nvSpPr>
        <p:spPr>
          <a:xfrm>
            <a:off x="1539934" y="6000969"/>
            <a:ext cx="274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Unseen single image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754607-248D-A2FB-6B67-EA9FF45617DB}"/>
              </a:ext>
            </a:extLst>
          </p:cNvPr>
          <p:cNvSpPr txBox="1"/>
          <p:nvPr/>
        </p:nvSpPr>
        <p:spPr>
          <a:xfrm>
            <a:off x="5833503" y="6000968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Precise 3D parts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651A2DC-6591-B95B-A7CF-3E461FFC83BA}"/>
              </a:ext>
            </a:extLst>
          </p:cNvPr>
          <p:cNvSpPr/>
          <p:nvPr/>
        </p:nvSpPr>
        <p:spPr>
          <a:xfrm>
            <a:off x="3535913" y="4083337"/>
            <a:ext cx="799395" cy="8883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B3A39816-3B21-674B-2CEA-2A2F51AA434A}"/>
              </a:ext>
            </a:extLst>
          </p:cNvPr>
          <p:cNvCxnSpPr>
            <a:cxnSpLocks/>
          </p:cNvCxnSpPr>
          <p:nvPr/>
        </p:nvCxnSpPr>
        <p:spPr>
          <a:xfrm flipV="1">
            <a:off x="4344182" y="3929998"/>
            <a:ext cx="1672896" cy="153339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3755DE76-6DBF-AF5E-5365-20F34E912D69}"/>
              </a:ext>
            </a:extLst>
          </p:cNvPr>
          <p:cNvCxnSpPr>
            <a:cxnSpLocks/>
          </p:cNvCxnSpPr>
          <p:nvPr/>
        </p:nvCxnSpPr>
        <p:spPr>
          <a:xfrm>
            <a:off x="4324673" y="4970495"/>
            <a:ext cx="1692405" cy="896933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362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extLst>
    <p:ext uri="{E180D4A7-C9FB-4DFB-919C-405C955672EB}">
      <p14:showEvtLst xmlns:p14="http://schemas.microsoft.com/office/powerpoint/2010/main">
        <p14:playEvt time="12" objId="2"/>
        <p14:stopEvt time="20804" objId="2"/>
        <p14:playEvt time="20969" objId="3"/>
        <p14:stopEvt time="37656" objId="3"/>
        <p14:playEvt time="37714" objId="4"/>
        <p14:stopEvt time="57571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B05C663-BDF4-82AD-A690-39233CEF676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标题 2">
            <a:extLst>
              <a:ext uri="{FF2B5EF4-FFF2-40B4-BE49-F238E27FC236}">
                <a16:creationId xmlns:a16="http://schemas.microsoft.com/office/drawing/2014/main" id="{C2DB3858-0982-FEEE-0D1A-44B98D8A16E6}"/>
              </a:ext>
            </a:extLst>
          </p:cNvPr>
          <p:cNvSpPr>
            <a:spLocks noGrp="1"/>
          </p:cNvSpPr>
          <p:nvPr/>
        </p:nvSpPr>
        <p:spPr>
          <a:xfrm>
            <a:off x="580438" y="395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Extend Render-and-compare Method to Part Detection  </a:t>
            </a:r>
            <a:endParaRPr lang="en-US" altLang="en-GB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42" name="直接连接符 6">
            <a:extLst>
              <a:ext uri="{FF2B5EF4-FFF2-40B4-BE49-F238E27FC236}">
                <a16:creationId xmlns:a16="http://schemas.microsoft.com/office/drawing/2014/main" id="{7854007A-D519-2220-B2E7-90125AA1C9DC}"/>
              </a:ext>
            </a:extLst>
          </p:cNvPr>
          <p:cNvCxnSpPr>
            <a:cxnSpLocks/>
          </p:cNvCxnSpPr>
          <p:nvPr/>
        </p:nvCxnSpPr>
        <p:spPr>
          <a:xfrm flipV="1">
            <a:off x="531473" y="728680"/>
            <a:ext cx="0" cy="676103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8ABE5FB1-ADAB-1829-90BE-B93C8206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1640614"/>
            <a:ext cx="156698" cy="148451"/>
          </a:xfrm>
          <a:prstGeom prst="rect">
            <a:avLst/>
          </a:prstGeom>
        </p:spPr>
      </p:pic>
      <p:sp>
        <p:nvSpPr>
          <p:cNvPr id="61" name="标题 2">
            <a:extLst>
              <a:ext uri="{FF2B5EF4-FFF2-40B4-BE49-F238E27FC236}">
                <a16:creationId xmlns:a16="http://schemas.microsoft.com/office/drawing/2014/main" id="{AE88CF36-7F5F-5263-605C-7D3110E7CDCB}"/>
              </a:ext>
            </a:extLst>
          </p:cNvPr>
          <p:cNvSpPr>
            <a:spLocks noGrp="1"/>
          </p:cNvSpPr>
          <p:nvPr/>
        </p:nvSpPr>
        <p:spPr>
          <a:xfrm>
            <a:off x="1162547" y="1443428"/>
            <a:ext cx="10515600" cy="564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NeMo’s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perspective</a:t>
            </a:r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8902E9-75A9-8B83-6A2D-4F63951D2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47" y="2301725"/>
            <a:ext cx="156698" cy="14845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1E16F53-B9CC-1256-7D7C-408E4DD7D0A2}"/>
              </a:ext>
            </a:extLst>
          </p:cNvPr>
          <p:cNvSpPr>
            <a:spLocks noGrp="1"/>
          </p:cNvSpPr>
          <p:nvPr/>
        </p:nvSpPr>
        <p:spPr>
          <a:xfrm>
            <a:off x="1336865" y="2105729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Current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NeMo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features are optimized for pose estimation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4F6F0D-E7A8-E27E-5749-B8AF3CED4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3942342"/>
            <a:ext cx="156698" cy="148451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7DB86E81-043D-AA77-8A4D-813848AB7851}"/>
              </a:ext>
            </a:extLst>
          </p:cNvPr>
          <p:cNvSpPr>
            <a:spLocks noGrp="1"/>
          </p:cNvSpPr>
          <p:nvPr/>
        </p:nvSpPr>
        <p:spPr>
          <a:xfrm>
            <a:off x="1162547" y="3746346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 Part detection</a:t>
            </a:r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FA1097-D984-AF32-379F-DE66F2B7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47" y="3036439"/>
            <a:ext cx="156698" cy="148451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207C91D6-DA0E-550D-6DA2-329D964E957F}"/>
              </a:ext>
            </a:extLst>
          </p:cNvPr>
          <p:cNvSpPr>
            <a:spLocks noGrp="1"/>
          </p:cNvSpPr>
          <p:nvPr/>
        </p:nvSpPr>
        <p:spPr>
          <a:xfrm>
            <a:off x="1336865" y="2840443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Part-level features enable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NeMo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to capture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precise geometric information</a:t>
            </a:r>
            <a:endParaRPr lang="en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F2667F-0233-B1FD-B39B-473B02EBB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47" y="4680187"/>
            <a:ext cx="156698" cy="148451"/>
          </a:xfrm>
          <a:prstGeom prst="rect">
            <a:avLst/>
          </a:prstGeom>
        </p:spPr>
      </p:pic>
      <p:sp>
        <p:nvSpPr>
          <p:cNvPr id="15" name="标题 2">
            <a:extLst>
              <a:ext uri="{FF2B5EF4-FFF2-40B4-BE49-F238E27FC236}">
                <a16:creationId xmlns:a16="http://schemas.microsoft.com/office/drawing/2014/main" id="{C2C74AA6-E3EA-9EB3-406E-C801320DFEB4}"/>
              </a:ext>
            </a:extLst>
          </p:cNvPr>
          <p:cNvSpPr>
            <a:spLocks noGrp="1"/>
          </p:cNvSpPr>
          <p:nvPr/>
        </p:nvSpPr>
        <p:spPr>
          <a:xfrm>
            <a:off x="1336865" y="4484191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Recognizing parts are crucial for 3D understanding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C29C63-C8CE-08C0-ADB0-C9E012E84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47" y="5414901"/>
            <a:ext cx="156698" cy="148451"/>
          </a:xfrm>
          <a:prstGeom prst="rect">
            <a:avLst/>
          </a:prstGeom>
        </p:spPr>
      </p:pic>
      <p:sp>
        <p:nvSpPr>
          <p:cNvPr id="19" name="标题 2">
            <a:extLst>
              <a:ext uri="{FF2B5EF4-FFF2-40B4-BE49-F238E27FC236}">
                <a16:creationId xmlns:a16="http://schemas.microsoft.com/office/drawing/2014/main" id="{7D69FA5D-5A81-206B-A18D-B39908A1D39A}"/>
              </a:ext>
            </a:extLst>
          </p:cNvPr>
          <p:cNvSpPr>
            <a:spLocks noGrp="1"/>
          </p:cNvSpPr>
          <p:nvPr/>
        </p:nvSpPr>
        <p:spPr>
          <a:xfrm>
            <a:off x="1336865" y="5218905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标题 2">
            <a:extLst>
              <a:ext uri="{FF2B5EF4-FFF2-40B4-BE49-F238E27FC236}">
                <a16:creationId xmlns:a16="http://schemas.microsoft.com/office/drawing/2014/main" id="{5F316ECD-68C5-6F4B-7738-2F42485782AD}"/>
              </a:ext>
            </a:extLst>
          </p:cNvPr>
          <p:cNvSpPr>
            <a:spLocks noGrp="1"/>
          </p:cNvSpPr>
          <p:nvPr/>
        </p:nvSpPr>
        <p:spPr>
          <a:xfrm>
            <a:off x="1336865" y="5193781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8B5A661F-BD5F-567C-E6C6-8D803D416106}"/>
              </a:ext>
            </a:extLst>
          </p:cNvPr>
          <p:cNvSpPr>
            <a:spLocks noGrp="1"/>
          </p:cNvSpPr>
          <p:nvPr/>
        </p:nvSpPr>
        <p:spPr>
          <a:xfrm>
            <a:off x="1336865" y="5193781"/>
            <a:ext cx="10515600" cy="5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Render-and-compare method provides 3D </a:t>
            </a:r>
            <a:r>
              <a:rPr lang="en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prior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detection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35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extLst>
    <p:ext uri="{E180D4A7-C9FB-4DFB-919C-405C955672EB}">
      <p14:showEvtLst xmlns:p14="http://schemas.microsoft.com/office/powerpoint/2010/main">
        <p14:playEvt time="12" objId="2"/>
        <p14:stopEvt time="20804" objId="2"/>
        <p14:playEvt time="20969" objId="3"/>
        <p14:stopEvt time="37656" objId="3"/>
        <p14:playEvt time="37714" objId="4"/>
        <p14:stopEvt time="57571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B05C663-BDF4-82AD-A690-39233CEF676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标题 2">
            <a:extLst>
              <a:ext uri="{FF2B5EF4-FFF2-40B4-BE49-F238E27FC236}">
                <a16:creationId xmlns:a16="http://schemas.microsoft.com/office/drawing/2014/main" id="{C2DB3858-0982-FEEE-0D1A-44B98D8A16E6}"/>
              </a:ext>
            </a:extLst>
          </p:cNvPr>
          <p:cNvSpPr>
            <a:spLocks noGrp="1"/>
          </p:cNvSpPr>
          <p:nvPr/>
        </p:nvSpPr>
        <p:spPr>
          <a:xfrm>
            <a:off x="580438" y="395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 Part Detection</a:t>
            </a:r>
            <a:endParaRPr lang="en-US" altLang="en-GB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42" name="直接连接符 6">
            <a:extLst>
              <a:ext uri="{FF2B5EF4-FFF2-40B4-BE49-F238E27FC236}">
                <a16:creationId xmlns:a16="http://schemas.microsoft.com/office/drawing/2014/main" id="{7854007A-D519-2220-B2E7-90125AA1C9DC}"/>
              </a:ext>
            </a:extLst>
          </p:cNvPr>
          <p:cNvCxnSpPr>
            <a:cxnSpLocks/>
          </p:cNvCxnSpPr>
          <p:nvPr/>
        </p:nvCxnSpPr>
        <p:spPr>
          <a:xfrm flipV="1">
            <a:off x="531473" y="728680"/>
            <a:ext cx="0" cy="676103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8ABE5FB1-ADAB-1829-90BE-B93C8206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1640614"/>
            <a:ext cx="156698" cy="148451"/>
          </a:xfrm>
          <a:prstGeom prst="rect">
            <a:avLst/>
          </a:prstGeom>
        </p:spPr>
      </p:pic>
      <p:sp>
        <p:nvSpPr>
          <p:cNvPr id="61" name="标题 2">
            <a:extLst>
              <a:ext uri="{FF2B5EF4-FFF2-40B4-BE49-F238E27FC236}">
                <a16:creationId xmlns:a16="http://schemas.microsoft.com/office/drawing/2014/main" id="{AE88CF36-7F5F-5263-605C-7D3110E7CDCB}"/>
              </a:ext>
            </a:extLst>
          </p:cNvPr>
          <p:cNvSpPr>
            <a:spLocks noGrp="1"/>
          </p:cNvSpPr>
          <p:nvPr/>
        </p:nvSpPr>
        <p:spPr>
          <a:xfrm>
            <a:off x="1144927" y="1028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Detect precise 3D parts from a single image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19804B-7A3D-26F0-04F8-9728BC384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766" y="2085779"/>
            <a:ext cx="3789947" cy="3789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2C8010-6536-04A6-737B-8AB6EE1AC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813" y="3701068"/>
            <a:ext cx="2641107" cy="215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6A557F-8DEF-2FE0-8228-E6C9E959C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258" y="1846586"/>
            <a:ext cx="3911600" cy="2730500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7C4203E-9175-C55B-0365-34A5269E1937}"/>
              </a:ext>
            </a:extLst>
          </p:cNvPr>
          <p:cNvCxnSpPr>
            <a:cxnSpLocks/>
          </p:cNvCxnSpPr>
          <p:nvPr/>
        </p:nvCxnSpPr>
        <p:spPr>
          <a:xfrm flipV="1">
            <a:off x="6140271" y="2399367"/>
            <a:ext cx="3190295" cy="833646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2A74B47-E421-752F-4206-42D0DDD6505F}"/>
              </a:ext>
            </a:extLst>
          </p:cNvPr>
          <p:cNvSpPr/>
          <p:nvPr/>
        </p:nvSpPr>
        <p:spPr>
          <a:xfrm>
            <a:off x="5841726" y="3233013"/>
            <a:ext cx="298545" cy="4569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5E115EE-5A38-EC4F-03CA-7ABE1BE3AD7B}"/>
              </a:ext>
            </a:extLst>
          </p:cNvPr>
          <p:cNvCxnSpPr>
            <a:cxnSpLocks/>
          </p:cNvCxnSpPr>
          <p:nvPr/>
        </p:nvCxnSpPr>
        <p:spPr>
          <a:xfrm flipV="1">
            <a:off x="6140271" y="3660481"/>
            <a:ext cx="3184066" cy="40587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414F1D7-572B-56AA-88E1-E091956A1B13}"/>
              </a:ext>
            </a:extLst>
          </p:cNvPr>
          <p:cNvSpPr/>
          <p:nvPr/>
        </p:nvSpPr>
        <p:spPr>
          <a:xfrm>
            <a:off x="9324337" y="2399366"/>
            <a:ext cx="1303713" cy="12611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900C0D-F405-6909-0D7E-B7BC64D18884}"/>
              </a:ext>
            </a:extLst>
          </p:cNvPr>
          <p:cNvSpPr/>
          <p:nvPr/>
        </p:nvSpPr>
        <p:spPr>
          <a:xfrm>
            <a:off x="9200011" y="3885615"/>
            <a:ext cx="1885239" cy="19652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BD92CA3-D74F-169E-CEFC-04BAF65AE624}"/>
              </a:ext>
            </a:extLst>
          </p:cNvPr>
          <p:cNvCxnSpPr>
            <a:cxnSpLocks/>
          </p:cNvCxnSpPr>
          <p:nvPr/>
        </p:nvCxnSpPr>
        <p:spPr>
          <a:xfrm>
            <a:off x="5531075" y="4788396"/>
            <a:ext cx="3668936" cy="1041248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119F7A96-5DB1-F035-A2D0-A99BA3DE6F4D}"/>
              </a:ext>
            </a:extLst>
          </p:cNvPr>
          <p:cNvCxnSpPr>
            <a:cxnSpLocks/>
          </p:cNvCxnSpPr>
          <p:nvPr/>
        </p:nvCxnSpPr>
        <p:spPr>
          <a:xfrm flipV="1">
            <a:off x="5531075" y="3881537"/>
            <a:ext cx="3668936" cy="13295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F9ADAAF3-9D84-B244-B8F1-99216FE7BFA2}"/>
              </a:ext>
            </a:extLst>
          </p:cNvPr>
          <p:cNvSpPr/>
          <p:nvPr/>
        </p:nvSpPr>
        <p:spPr>
          <a:xfrm>
            <a:off x="4731680" y="3900051"/>
            <a:ext cx="799395" cy="888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C0C6068-06D7-4BF9-4F7C-32CB8FBC7EAE}"/>
              </a:ext>
            </a:extLst>
          </p:cNvPr>
          <p:cNvSpPr txBox="1"/>
          <p:nvPr/>
        </p:nvSpPr>
        <p:spPr>
          <a:xfrm>
            <a:off x="4722867" y="5965803"/>
            <a:ext cx="274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Unseen single image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754607-248D-A2FB-6B67-EA9FF45617DB}"/>
              </a:ext>
            </a:extLst>
          </p:cNvPr>
          <p:cNvSpPr txBox="1"/>
          <p:nvPr/>
        </p:nvSpPr>
        <p:spPr>
          <a:xfrm>
            <a:off x="9016436" y="5965802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Precise 3D parts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651A2DC-6591-B95B-A7CF-3E461FFC83BA}"/>
              </a:ext>
            </a:extLst>
          </p:cNvPr>
          <p:cNvSpPr/>
          <p:nvPr/>
        </p:nvSpPr>
        <p:spPr>
          <a:xfrm>
            <a:off x="6718846" y="4048171"/>
            <a:ext cx="799395" cy="888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B3A39816-3B21-674B-2CEA-2A2F51AA434A}"/>
              </a:ext>
            </a:extLst>
          </p:cNvPr>
          <p:cNvCxnSpPr>
            <a:cxnSpLocks/>
          </p:cNvCxnSpPr>
          <p:nvPr/>
        </p:nvCxnSpPr>
        <p:spPr>
          <a:xfrm flipV="1">
            <a:off x="7527115" y="3894832"/>
            <a:ext cx="1672896" cy="153339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3755DE76-6DBF-AF5E-5365-20F34E912D69}"/>
              </a:ext>
            </a:extLst>
          </p:cNvPr>
          <p:cNvCxnSpPr>
            <a:cxnSpLocks/>
          </p:cNvCxnSpPr>
          <p:nvPr/>
        </p:nvCxnSpPr>
        <p:spPr>
          <a:xfrm>
            <a:off x="7507606" y="4935329"/>
            <a:ext cx="1692405" cy="896933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C2F1024-F508-3ED5-C890-3F78A37619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43" t="11201" r="4110"/>
          <a:stretch/>
        </p:blipFill>
        <p:spPr>
          <a:xfrm>
            <a:off x="438782" y="2620605"/>
            <a:ext cx="3230094" cy="12248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BCC80-593B-FBED-B763-0AB38CB965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753" t="15448" r="24981" b="13102"/>
          <a:stretch/>
        </p:blipFill>
        <p:spPr>
          <a:xfrm>
            <a:off x="958515" y="4118615"/>
            <a:ext cx="695562" cy="6697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0243FD-E8CF-D424-A980-8BB5002C88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613" t="25328" r="35992" b="23469"/>
          <a:stretch/>
        </p:blipFill>
        <p:spPr>
          <a:xfrm>
            <a:off x="2367995" y="4184764"/>
            <a:ext cx="769041" cy="6036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B6E66AB-1A68-23A9-3407-CC8F78F70074}"/>
              </a:ext>
            </a:extLst>
          </p:cNvPr>
          <p:cNvSpPr txBox="1"/>
          <p:nvPr/>
        </p:nvSpPr>
        <p:spPr>
          <a:xfrm>
            <a:off x="736000" y="4998647"/>
            <a:ext cx="2635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annotations on </a:t>
            </a:r>
          </a:p>
          <a:p>
            <a:pPr algn="ctr"/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instance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628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99"/>
    </mc:Choice>
    <mc:Fallback>
      <p:transition spd="slow" advTm="57799"/>
    </mc:Fallback>
  </mc:AlternateContent>
  <p:extLst>
    <p:ext uri="{E180D4A7-C9FB-4DFB-919C-405C955672EB}">
      <p14:showEvtLst xmlns:p14="http://schemas.microsoft.com/office/powerpoint/2010/main">
        <p14:playEvt time="12" objId="2"/>
        <p14:stopEvt time="20804" objId="2"/>
        <p14:playEvt time="20969" objId="3"/>
        <p14:stopEvt time="37656" objId="3"/>
        <p14:playEvt time="37714" objId="4"/>
        <p14:stopEvt time="57571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B05C663-BDF4-82AD-A690-39233CEF676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标题 2">
            <a:extLst>
              <a:ext uri="{FF2B5EF4-FFF2-40B4-BE49-F238E27FC236}">
                <a16:creationId xmlns:a16="http://schemas.microsoft.com/office/drawing/2014/main" id="{C2DB3858-0982-FEEE-0D1A-44B98D8A16E6}"/>
              </a:ext>
            </a:extLst>
          </p:cNvPr>
          <p:cNvSpPr>
            <a:spLocks noGrp="1"/>
          </p:cNvSpPr>
          <p:nvPr/>
        </p:nvSpPr>
        <p:spPr>
          <a:xfrm>
            <a:off x="580437" y="395366"/>
            <a:ext cx="113181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to Perform 3D Part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Detection with Render-and-compare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?</a:t>
            </a:r>
            <a:endParaRPr lang="en-US" altLang="en-GB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42" name="直接连接符 6">
            <a:extLst>
              <a:ext uri="{FF2B5EF4-FFF2-40B4-BE49-F238E27FC236}">
                <a16:creationId xmlns:a16="http://schemas.microsoft.com/office/drawing/2014/main" id="{7854007A-D519-2220-B2E7-90125AA1C9DC}"/>
              </a:ext>
            </a:extLst>
          </p:cNvPr>
          <p:cNvCxnSpPr>
            <a:cxnSpLocks/>
          </p:cNvCxnSpPr>
          <p:nvPr/>
        </p:nvCxnSpPr>
        <p:spPr>
          <a:xfrm flipV="1">
            <a:off x="531473" y="728680"/>
            <a:ext cx="0" cy="676103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8ABE5FB1-ADAB-1829-90BE-B93C8206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1640614"/>
            <a:ext cx="156698" cy="148451"/>
          </a:xfrm>
          <a:prstGeom prst="rect">
            <a:avLst/>
          </a:prstGeom>
        </p:spPr>
      </p:pic>
      <p:sp>
        <p:nvSpPr>
          <p:cNvPr id="61" name="标题 2">
            <a:extLst>
              <a:ext uri="{FF2B5EF4-FFF2-40B4-BE49-F238E27FC236}">
                <a16:creationId xmlns:a16="http://schemas.microsoft.com/office/drawing/2014/main" id="{AE88CF36-7F5F-5263-605C-7D3110E7CDCB}"/>
              </a:ext>
            </a:extLst>
          </p:cNvPr>
          <p:cNvSpPr>
            <a:spLocks noGrp="1"/>
          </p:cNvSpPr>
          <p:nvPr/>
        </p:nvSpPr>
        <p:spPr>
          <a:xfrm>
            <a:off x="1144927" y="1028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Locate ---- Orient ---- Deform</a:t>
            </a:r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676ED4-FC8F-9370-13D1-B73E13C10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99" y="1938307"/>
            <a:ext cx="2232218" cy="22322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D28084-3993-FF11-5DC8-7BEB45CC2728}"/>
              </a:ext>
            </a:extLst>
          </p:cNvPr>
          <p:cNvSpPr txBox="1"/>
          <p:nvPr/>
        </p:nvSpPr>
        <p:spPr>
          <a:xfrm>
            <a:off x="951092" y="4170525"/>
            <a:ext cx="166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F71EEB-09A1-7578-5A62-39E2D655FD3F}"/>
              </a:ext>
            </a:extLst>
          </p:cNvPr>
          <p:cNvSpPr txBox="1"/>
          <p:nvPr/>
        </p:nvSpPr>
        <p:spPr>
          <a:xfrm>
            <a:off x="490355" y="5652725"/>
            <a:ext cx="2533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part from </a:t>
            </a:r>
          </a:p>
          <a:p>
            <a:pPr algn="ctr"/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different instance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3F2FB2-EB13-C2D5-91E9-F2EC2898F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963" y="2539543"/>
            <a:ext cx="2802580" cy="28025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64094B-31D0-BE2B-C24B-021F94DA2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493" y="2539543"/>
            <a:ext cx="2802580" cy="28025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79C174-38F3-509B-9D85-A8E11B67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023" y="2539543"/>
            <a:ext cx="2802580" cy="28025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BC6375-BD13-94DB-3954-CAA071928BE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21062569" flipH="1">
            <a:off x="9392892" y="3930426"/>
            <a:ext cx="505742" cy="5916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8146A74-52C1-961D-6F5D-46B127FCB9A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21114690" flipH="1">
            <a:off x="10244442" y="4160679"/>
            <a:ext cx="505742" cy="59166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0077A22-4FE6-4057-F9BF-7E984053ED8B}"/>
              </a:ext>
            </a:extLst>
          </p:cNvPr>
          <p:cNvSpPr txBox="1"/>
          <p:nvPr/>
        </p:nvSpPr>
        <p:spPr>
          <a:xfrm>
            <a:off x="3936986" y="5493368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3C46AA-9169-9973-42C7-E0D9DAFA6A4E}"/>
              </a:ext>
            </a:extLst>
          </p:cNvPr>
          <p:cNvSpPr txBox="1"/>
          <p:nvPr/>
        </p:nvSpPr>
        <p:spPr>
          <a:xfrm>
            <a:off x="6855868" y="5493368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F1E1CC-3547-0CB8-F83F-F85F518A5618}"/>
              </a:ext>
            </a:extLst>
          </p:cNvPr>
          <p:cNvSpPr txBox="1"/>
          <p:nvPr/>
        </p:nvSpPr>
        <p:spPr>
          <a:xfrm>
            <a:off x="9926483" y="5488380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Deform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A690F5-674D-C7C5-8C42-A179FFE631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53" t="15448" r="24981" b="13102"/>
          <a:stretch/>
        </p:blipFill>
        <p:spPr>
          <a:xfrm>
            <a:off x="1237079" y="4569759"/>
            <a:ext cx="1178299" cy="11346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54F295-C84C-14B5-69DE-D40F2A6E51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</a:blip>
          <a:srcRect l="16753" t="15448" r="24981" b="13102"/>
          <a:stretch/>
        </p:blipFill>
        <p:spPr>
          <a:xfrm>
            <a:off x="3370744" y="3940833"/>
            <a:ext cx="593991" cy="5719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46C8280-FBBE-33CD-5BD9-57D2E2CEC5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</a:blip>
          <a:srcRect l="16753" t="15448" r="24981" b="13102"/>
          <a:stretch/>
        </p:blipFill>
        <p:spPr>
          <a:xfrm>
            <a:off x="4217257" y="4170525"/>
            <a:ext cx="593991" cy="57197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8FA8EAF-DD7B-9C6B-9234-E9AFB3D98D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</a:blip>
          <a:srcRect l="16753" t="15448" r="24981" b="13102"/>
          <a:stretch/>
        </p:blipFill>
        <p:spPr>
          <a:xfrm>
            <a:off x="6482497" y="3894662"/>
            <a:ext cx="366839" cy="57197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1A84B73-D8D5-EA9E-4761-67E7C39A48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</a:blip>
          <a:srcRect l="16753" t="15448" r="24981" b="13102"/>
          <a:stretch/>
        </p:blipFill>
        <p:spPr>
          <a:xfrm>
            <a:off x="7322363" y="4180649"/>
            <a:ext cx="366839" cy="5719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408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extLst>
    <p:ext uri="{E180D4A7-C9FB-4DFB-919C-405C955672EB}">
      <p14:showEvtLst xmlns:p14="http://schemas.microsoft.com/office/powerpoint/2010/main">
        <p14:playEvt time="12" objId="2"/>
        <p14:stopEvt time="20804" objId="2"/>
        <p14:playEvt time="20969" objId="3"/>
        <p14:stopEvt time="37656" objId="3"/>
        <p14:playEvt time="37714" objId="4"/>
        <p14:stopEvt time="57571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B05C663-BDF4-82AD-A690-39233CEF676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标题 2">
            <a:extLst>
              <a:ext uri="{FF2B5EF4-FFF2-40B4-BE49-F238E27FC236}">
                <a16:creationId xmlns:a16="http://schemas.microsoft.com/office/drawing/2014/main" id="{C2DB3858-0982-FEEE-0D1A-44B98D8A16E6}"/>
              </a:ext>
            </a:extLst>
          </p:cNvPr>
          <p:cNvSpPr>
            <a:spLocks noGrp="1"/>
          </p:cNvSpPr>
          <p:nvPr/>
        </p:nvSpPr>
        <p:spPr>
          <a:xfrm>
            <a:off x="580438" y="395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More Precisely Aligned </a:t>
            </a:r>
            <a:r>
              <a:rPr lang="en-US" altLang="en-GB" sz="3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NeMo</a:t>
            </a:r>
            <a:endParaRPr lang="e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6">
            <a:extLst>
              <a:ext uri="{FF2B5EF4-FFF2-40B4-BE49-F238E27FC236}">
                <a16:creationId xmlns:a16="http://schemas.microsoft.com/office/drawing/2014/main" id="{7854007A-D519-2220-B2E7-90125AA1C9DC}"/>
              </a:ext>
            </a:extLst>
          </p:cNvPr>
          <p:cNvCxnSpPr>
            <a:cxnSpLocks/>
          </p:cNvCxnSpPr>
          <p:nvPr/>
        </p:nvCxnSpPr>
        <p:spPr>
          <a:xfrm flipV="1">
            <a:off x="531473" y="728680"/>
            <a:ext cx="0" cy="676103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8ABE5FB1-ADAB-1829-90BE-B93C8206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1640614"/>
            <a:ext cx="156698" cy="148451"/>
          </a:xfrm>
          <a:prstGeom prst="rect">
            <a:avLst/>
          </a:prstGeom>
        </p:spPr>
      </p:pic>
      <p:sp>
        <p:nvSpPr>
          <p:cNvPr id="61" name="标题 2">
            <a:extLst>
              <a:ext uri="{FF2B5EF4-FFF2-40B4-BE49-F238E27FC236}">
                <a16:creationId xmlns:a16="http://schemas.microsoft.com/office/drawing/2014/main" id="{AE88CF36-7F5F-5263-605C-7D3110E7CDCB}"/>
              </a:ext>
            </a:extLst>
          </p:cNvPr>
          <p:cNvSpPr>
            <a:spLocks noGrp="1"/>
          </p:cNvSpPr>
          <p:nvPr/>
        </p:nvSpPr>
        <p:spPr>
          <a:xfrm>
            <a:off x="1111728" y="1498701"/>
            <a:ext cx="10515600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NeMo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leverages coarse alignment to perform robust pose estimation</a:t>
            </a:r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300DAE-A60B-3AFF-55A1-F5928E1E3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4" y="5564526"/>
            <a:ext cx="156698" cy="148451"/>
          </a:xfrm>
          <a:prstGeom prst="rect">
            <a:avLst/>
          </a:prstGeom>
        </p:spPr>
      </p:pic>
      <p:sp>
        <p:nvSpPr>
          <p:cNvPr id="19" name="标题 2">
            <a:extLst>
              <a:ext uri="{FF2B5EF4-FFF2-40B4-BE49-F238E27FC236}">
                <a16:creationId xmlns:a16="http://schemas.microsoft.com/office/drawing/2014/main" id="{DDA700EA-0638-52E4-7948-8CC72EE9772C}"/>
              </a:ext>
            </a:extLst>
          </p:cNvPr>
          <p:cNvSpPr>
            <a:spLocks noGrp="1"/>
          </p:cNvSpPr>
          <p:nvPr/>
        </p:nvSpPr>
        <p:spPr>
          <a:xfrm>
            <a:off x="1111728" y="5359299"/>
            <a:ext cx="10807003" cy="558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need a more precise alignment between vertex features and 2D images</a:t>
            </a:r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579A226-2E45-4AD2-9224-FC268B5C2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06" y="2280913"/>
            <a:ext cx="4447817" cy="27599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02AA23-441A-C829-7312-00D405750C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339" b="23058"/>
          <a:stretch/>
        </p:blipFill>
        <p:spPr>
          <a:xfrm>
            <a:off x="8531750" y="3936556"/>
            <a:ext cx="2411167" cy="9790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889DE8-469F-2044-BD47-A34823BD46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"/>
          <a:stretch/>
        </p:blipFill>
        <p:spPr>
          <a:xfrm>
            <a:off x="6369528" y="2351633"/>
            <a:ext cx="1378441" cy="2618542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1A9EEBB5-B52B-3894-E91A-D22804F9C886}"/>
              </a:ext>
            </a:extLst>
          </p:cNvPr>
          <p:cNvSpPr>
            <a:spLocks noGrp="1"/>
          </p:cNvSpPr>
          <p:nvPr/>
        </p:nvSpPr>
        <p:spPr>
          <a:xfrm>
            <a:off x="6032350" y="4808991"/>
            <a:ext cx="2052795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Features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Bank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0ED2EFFB-B296-9E76-1D09-9F07CC094517}"/>
              </a:ext>
            </a:extLst>
          </p:cNvPr>
          <p:cNvCxnSpPr>
            <a:cxnSpLocks/>
          </p:cNvCxnSpPr>
          <p:nvPr/>
        </p:nvCxnSpPr>
        <p:spPr>
          <a:xfrm>
            <a:off x="4357419" y="4018167"/>
            <a:ext cx="2072878" cy="81885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46874DAF-4D2C-DA64-FDE2-69F3D1072E5E}"/>
              </a:ext>
            </a:extLst>
          </p:cNvPr>
          <p:cNvCxnSpPr>
            <a:cxnSpLocks/>
          </p:cNvCxnSpPr>
          <p:nvPr/>
        </p:nvCxnSpPr>
        <p:spPr>
          <a:xfrm>
            <a:off x="7691284" y="4100052"/>
            <a:ext cx="1769805" cy="708939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B727B1C4-8E0C-3AC4-ADF5-8C1C6A9B1D1E}"/>
              </a:ext>
            </a:extLst>
          </p:cNvPr>
          <p:cNvSpPr/>
          <p:nvPr/>
        </p:nvSpPr>
        <p:spPr>
          <a:xfrm>
            <a:off x="9406901" y="4774874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FFB9A8D-0CAC-FDC1-6C0B-CDFE151330CA}"/>
              </a:ext>
            </a:extLst>
          </p:cNvPr>
          <p:cNvSpPr/>
          <p:nvPr/>
        </p:nvSpPr>
        <p:spPr>
          <a:xfrm>
            <a:off x="4291260" y="3967733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099A9DB-FC05-EBCE-9192-6C0AE166C61A}"/>
              </a:ext>
            </a:extLst>
          </p:cNvPr>
          <p:cNvSpPr/>
          <p:nvPr/>
        </p:nvSpPr>
        <p:spPr>
          <a:xfrm>
            <a:off x="5470679" y="3196098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474043-F5B4-DA57-A2B4-F5B2AD21CF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386" b="22042"/>
          <a:stretch/>
        </p:blipFill>
        <p:spPr>
          <a:xfrm>
            <a:off x="8531750" y="2407925"/>
            <a:ext cx="2411167" cy="1315837"/>
          </a:xfrm>
          <a:prstGeom prst="rect">
            <a:avLst/>
          </a:prstGeom>
        </p:spPr>
      </p:pic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95925A27-C261-2880-8554-CDEA8D201879}"/>
              </a:ext>
            </a:extLst>
          </p:cNvPr>
          <p:cNvCxnSpPr>
            <a:cxnSpLocks/>
          </p:cNvCxnSpPr>
          <p:nvPr/>
        </p:nvCxnSpPr>
        <p:spPr>
          <a:xfrm flipV="1">
            <a:off x="5536838" y="2595063"/>
            <a:ext cx="893459" cy="65147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A69DE382-890B-DF50-942D-6CABE8226A58}"/>
              </a:ext>
            </a:extLst>
          </p:cNvPr>
          <p:cNvCxnSpPr>
            <a:cxnSpLocks/>
          </p:cNvCxnSpPr>
          <p:nvPr/>
        </p:nvCxnSpPr>
        <p:spPr>
          <a:xfrm flipV="1">
            <a:off x="7646847" y="2512817"/>
            <a:ext cx="2206454" cy="61631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09F1E670-3676-05F6-D4E7-1ECD915BED10}"/>
              </a:ext>
            </a:extLst>
          </p:cNvPr>
          <p:cNvSpPr/>
          <p:nvPr/>
        </p:nvSpPr>
        <p:spPr>
          <a:xfrm>
            <a:off x="9787141" y="2449365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190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extLst>
    <p:ext uri="{E180D4A7-C9FB-4DFB-919C-405C955672EB}">
      <p14:showEvtLst xmlns:p14="http://schemas.microsoft.com/office/powerpoint/2010/main">
        <p14:playEvt time="12" objId="2"/>
        <p14:stopEvt time="20804" objId="2"/>
        <p14:playEvt time="20969" objId="3"/>
        <p14:stopEvt time="37656" objId="3"/>
        <p14:playEvt time="37714" objId="4"/>
        <p14:stopEvt time="57571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B05C663-BDF4-82AD-A690-39233CEF676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标题 2">
            <a:extLst>
              <a:ext uri="{FF2B5EF4-FFF2-40B4-BE49-F238E27FC236}">
                <a16:creationId xmlns:a16="http://schemas.microsoft.com/office/drawing/2014/main" id="{C2DB3858-0982-FEEE-0D1A-44B98D8A16E6}"/>
              </a:ext>
            </a:extLst>
          </p:cNvPr>
          <p:cNvSpPr>
            <a:spLocks noGrp="1"/>
          </p:cNvSpPr>
          <p:nvPr/>
        </p:nvSpPr>
        <p:spPr>
          <a:xfrm>
            <a:off x="580438" y="395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More Precisely Aligned </a:t>
            </a:r>
            <a:r>
              <a:rPr lang="en-US" altLang="en-GB" sz="3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NeMo</a:t>
            </a:r>
            <a:endParaRPr lang="e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6">
            <a:extLst>
              <a:ext uri="{FF2B5EF4-FFF2-40B4-BE49-F238E27FC236}">
                <a16:creationId xmlns:a16="http://schemas.microsoft.com/office/drawing/2014/main" id="{7854007A-D519-2220-B2E7-90125AA1C9DC}"/>
              </a:ext>
            </a:extLst>
          </p:cNvPr>
          <p:cNvCxnSpPr>
            <a:cxnSpLocks/>
          </p:cNvCxnSpPr>
          <p:nvPr/>
        </p:nvCxnSpPr>
        <p:spPr>
          <a:xfrm flipV="1">
            <a:off x="531473" y="728680"/>
            <a:ext cx="0" cy="676103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8ABE5FB1-ADAB-1829-90BE-B93C8206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1640614"/>
            <a:ext cx="156698" cy="148451"/>
          </a:xfrm>
          <a:prstGeom prst="rect">
            <a:avLst/>
          </a:prstGeom>
        </p:spPr>
      </p:pic>
      <p:sp>
        <p:nvSpPr>
          <p:cNvPr id="61" name="标题 2">
            <a:extLst>
              <a:ext uri="{FF2B5EF4-FFF2-40B4-BE49-F238E27FC236}">
                <a16:creationId xmlns:a16="http://schemas.microsoft.com/office/drawing/2014/main" id="{AE88CF36-7F5F-5263-605C-7D3110E7CDCB}"/>
              </a:ext>
            </a:extLst>
          </p:cNvPr>
          <p:cNvSpPr>
            <a:spLocks noGrp="1"/>
          </p:cNvSpPr>
          <p:nvPr/>
        </p:nvSpPr>
        <p:spPr>
          <a:xfrm>
            <a:off x="1111728" y="1498701"/>
            <a:ext cx="10515600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Correspondence across instances</a:t>
            </a:r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7729352-6CA1-1710-3ABF-0004B0F9E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531" y="4084894"/>
            <a:ext cx="2671316" cy="1989125"/>
          </a:xfrm>
          <a:prstGeom prst="rect">
            <a:avLst/>
          </a:prstGeo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0E2ABC6A-4C9E-6700-EDB5-7A541FA292D3}"/>
              </a:ext>
            </a:extLst>
          </p:cNvPr>
          <p:cNvSpPr/>
          <p:nvPr/>
        </p:nvSpPr>
        <p:spPr>
          <a:xfrm>
            <a:off x="1803839" y="5398828"/>
            <a:ext cx="108857" cy="1088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2136F7C-D0D0-011C-B7AD-B63C822A2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249" y="4084895"/>
            <a:ext cx="2671315" cy="1989124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2C54F2F8-98E2-B32B-61B6-04FB4A87F3BE}"/>
              </a:ext>
            </a:extLst>
          </p:cNvPr>
          <p:cNvSpPr/>
          <p:nvPr/>
        </p:nvSpPr>
        <p:spPr>
          <a:xfrm>
            <a:off x="4617437" y="5399937"/>
            <a:ext cx="108857" cy="1088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2B06E34-3CBE-B890-25F5-F6C04D5F3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3249" y="2026804"/>
            <a:ext cx="2671313" cy="198912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7FD7678-1B22-D4FF-BE0D-6272882E3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531" y="1988489"/>
            <a:ext cx="2671316" cy="1989125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D7A5744C-E063-3565-CC7C-1424448359FF}"/>
              </a:ext>
            </a:extLst>
          </p:cNvPr>
          <p:cNvSpPr/>
          <p:nvPr/>
        </p:nvSpPr>
        <p:spPr>
          <a:xfrm>
            <a:off x="2238451" y="2794379"/>
            <a:ext cx="108857" cy="1088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592690D-C5FC-CEF5-FF42-9A6F44D82C2A}"/>
              </a:ext>
            </a:extLst>
          </p:cNvPr>
          <p:cNvSpPr/>
          <p:nvPr/>
        </p:nvSpPr>
        <p:spPr>
          <a:xfrm>
            <a:off x="5016362" y="2848807"/>
            <a:ext cx="108857" cy="1088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38CDD41-E288-88C9-72D2-CE6EB7B2BFD9}"/>
              </a:ext>
            </a:extLst>
          </p:cNvPr>
          <p:cNvSpPr txBox="1"/>
          <p:nvPr/>
        </p:nvSpPr>
        <p:spPr>
          <a:xfrm>
            <a:off x="5976472" y="562961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0CD9CA5-E581-2A1C-8BEE-B0005E22E980}"/>
              </a:ext>
            </a:extLst>
          </p:cNvPr>
          <p:cNvSpPr txBox="1"/>
          <p:nvPr/>
        </p:nvSpPr>
        <p:spPr>
          <a:xfrm>
            <a:off x="7083846" y="6517719"/>
            <a:ext cx="5187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Canonical Capsules: Self-Supervised Capsules in Canonical Pose </a:t>
            </a:r>
            <a:endParaRPr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331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extLst>
    <p:ext uri="{E180D4A7-C9FB-4DFB-919C-405C955672EB}">
      <p14:showEvtLst xmlns:p14="http://schemas.microsoft.com/office/powerpoint/2010/main">
        <p14:playEvt time="12" objId="2"/>
        <p14:stopEvt time="20804" objId="2"/>
        <p14:playEvt time="20969" objId="3"/>
        <p14:stopEvt time="37656" objId="3"/>
        <p14:playEvt time="37714" objId="4"/>
        <p14:stopEvt time="57571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B05C663-BDF4-82AD-A690-39233CEF6766}"/>
              </a:ext>
            </a:extLst>
          </p:cNvPr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  <a:solidFill>
            <a:srgbClr val="9F29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标题 2">
            <a:extLst>
              <a:ext uri="{FF2B5EF4-FFF2-40B4-BE49-F238E27FC236}">
                <a16:creationId xmlns:a16="http://schemas.microsoft.com/office/drawing/2014/main" id="{C2DB3858-0982-FEEE-0D1A-44B98D8A16E6}"/>
              </a:ext>
            </a:extLst>
          </p:cNvPr>
          <p:cNvSpPr>
            <a:spLocks noGrp="1"/>
          </p:cNvSpPr>
          <p:nvPr/>
        </p:nvSpPr>
        <p:spPr>
          <a:xfrm>
            <a:off x="580438" y="3953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More Precisely Aligned </a:t>
            </a:r>
            <a:r>
              <a:rPr lang="en-US" altLang="en-GB" sz="3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NeMo</a:t>
            </a:r>
            <a:endParaRPr lang="e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6">
            <a:extLst>
              <a:ext uri="{FF2B5EF4-FFF2-40B4-BE49-F238E27FC236}">
                <a16:creationId xmlns:a16="http://schemas.microsoft.com/office/drawing/2014/main" id="{7854007A-D519-2220-B2E7-90125AA1C9DC}"/>
              </a:ext>
            </a:extLst>
          </p:cNvPr>
          <p:cNvCxnSpPr>
            <a:cxnSpLocks/>
          </p:cNvCxnSpPr>
          <p:nvPr/>
        </p:nvCxnSpPr>
        <p:spPr>
          <a:xfrm flipV="1">
            <a:off x="531473" y="728680"/>
            <a:ext cx="0" cy="676103"/>
          </a:xfrm>
          <a:prstGeom prst="line">
            <a:avLst/>
          </a:prstGeom>
          <a:noFill/>
          <a:ln w="19050" cap="flat" cmpd="sng" algn="ctr">
            <a:solidFill>
              <a:srgbClr val="9F2936"/>
            </a:solidFill>
            <a:prstDash val="solid"/>
            <a:miter lim="800000"/>
          </a:ln>
          <a:effectLst/>
        </p:spPr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8ABE5FB1-ADAB-1829-90BE-B93C8206F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3" y="1640614"/>
            <a:ext cx="156698" cy="148451"/>
          </a:xfrm>
          <a:prstGeom prst="rect">
            <a:avLst/>
          </a:prstGeom>
        </p:spPr>
      </p:pic>
      <p:sp>
        <p:nvSpPr>
          <p:cNvPr id="61" name="标题 2">
            <a:extLst>
              <a:ext uri="{FF2B5EF4-FFF2-40B4-BE49-F238E27FC236}">
                <a16:creationId xmlns:a16="http://schemas.microsoft.com/office/drawing/2014/main" id="{AE88CF36-7F5F-5263-605C-7D3110E7CDCB}"/>
              </a:ext>
            </a:extLst>
          </p:cNvPr>
          <p:cNvSpPr>
            <a:spLocks noGrp="1"/>
          </p:cNvSpPr>
          <p:nvPr/>
        </p:nvSpPr>
        <p:spPr>
          <a:xfrm>
            <a:off x="1111728" y="1498701"/>
            <a:ext cx="10515600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correspondence to share features among precise shapes </a:t>
            </a:r>
            <a:endParaRPr lang="e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307AFA-44F7-C965-0ED7-DC5C1F761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0" y="2191543"/>
            <a:ext cx="4447817" cy="2759982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4C2F140-9B5A-5091-B8D7-44BEFEE38E4B}"/>
              </a:ext>
            </a:extLst>
          </p:cNvPr>
          <p:cNvCxnSpPr>
            <a:cxnSpLocks/>
          </p:cNvCxnSpPr>
          <p:nvPr/>
        </p:nvCxnSpPr>
        <p:spPr>
          <a:xfrm>
            <a:off x="5429191" y="2298216"/>
            <a:ext cx="0" cy="3979016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上下箭头 9">
            <a:extLst>
              <a:ext uri="{FF2B5EF4-FFF2-40B4-BE49-F238E27FC236}">
                <a16:creationId xmlns:a16="http://schemas.microsoft.com/office/drawing/2014/main" id="{C6797BC9-28B1-91E1-2F8C-009C0F96A5A3}"/>
              </a:ext>
            </a:extLst>
          </p:cNvPr>
          <p:cNvSpPr/>
          <p:nvPr/>
        </p:nvSpPr>
        <p:spPr>
          <a:xfrm>
            <a:off x="3392781" y="4073137"/>
            <a:ext cx="283161" cy="711200"/>
          </a:xfrm>
          <a:prstGeom prst="upDown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6DDD5D73-4C80-2AFE-F477-9A6F0A168FED}"/>
              </a:ext>
            </a:extLst>
          </p:cNvPr>
          <p:cNvSpPr>
            <a:spLocks noGrp="1"/>
          </p:cNvSpPr>
          <p:nvPr/>
        </p:nvSpPr>
        <p:spPr>
          <a:xfrm>
            <a:off x="3626352" y="4173953"/>
            <a:ext cx="1347277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Coarse </a:t>
            </a:r>
          </a:p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Alignment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71A747-66AD-2A57-881F-33CFE48F16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544" b="22475"/>
          <a:stretch/>
        </p:blipFill>
        <p:spPr>
          <a:xfrm>
            <a:off x="5739382" y="2602667"/>
            <a:ext cx="2052801" cy="11697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FD3EE7-737D-F649-B7A5-74E05DC3F5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498" b="23526"/>
          <a:stretch/>
        </p:blipFill>
        <p:spPr>
          <a:xfrm>
            <a:off x="5739382" y="4847924"/>
            <a:ext cx="2085805" cy="11049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86B275-F84A-88FE-A3E9-84664B6252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985" b="20950"/>
          <a:stretch/>
        </p:blipFill>
        <p:spPr>
          <a:xfrm>
            <a:off x="9834800" y="4839643"/>
            <a:ext cx="2122325" cy="11049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73D950-F064-F8CC-CE5D-B79E81C2E3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221" b="19743"/>
          <a:stretch/>
        </p:blipFill>
        <p:spPr>
          <a:xfrm>
            <a:off x="9752508" y="2599317"/>
            <a:ext cx="2204287" cy="1169064"/>
          </a:xfrm>
          <a:prstGeom prst="rect">
            <a:avLst/>
          </a:prstGeom>
        </p:spPr>
      </p:pic>
      <p:sp>
        <p:nvSpPr>
          <p:cNvPr id="17" name="上下箭头 16">
            <a:extLst>
              <a:ext uri="{FF2B5EF4-FFF2-40B4-BE49-F238E27FC236}">
                <a16:creationId xmlns:a16="http://schemas.microsoft.com/office/drawing/2014/main" id="{0363D5E5-A671-DE1D-2752-FBD4D6D88EBE}"/>
              </a:ext>
            </a:extLst>
          </p:cNvPr>
          <p:cNvSpPr/>
          <p:nvPr/>
        </p:nvSpPr>
        <p:spPr>
          <a:xfrm>
            <a:off x="5880859" y="3932109"/>
            <a:ext cx="283161" cy="711200"/>
          </a:xfrm>
          <a:prstGeom prst="upDown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2">
            <a:extLst>
              <a:ext uri="{FF2B5EF4-FFF2-40B4-BE49-F238E27FC236}">
                <a16:creationId xmlns:a16="http://schemas.microsoft.com/office/drawing/2014/main" id="{FFC3E461-727D-C575-DF2F-EF15246271D2}"/>
              </a:ext>
            </a:extLst>
          </p:cNvPr>
          <p:cNvSpPr>
            <a:spLocks noGrp="1"/>
          </p:cNvSpPr>
          <p:nvPr/>
        </p:nvSpPr>
        <p:spPr>
          <a:xfrm>
            <a:off x="6033605" y="4044849"/>
            <a:ext cx="1605407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Precise </a:t>
            </a:r>
          </a:p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Alignment</a:t>
            </a:r>
            <a:endParaRPr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上下箭头 19">
            <a:extLst>
              <a:ext uri="{FF2B5EF4-FFF2-40B4-BE49-F238E27FC236}">
                <a16:creationId xmlns:a16="http://schemas.microsoft.com/office/drawing/2014/main" id="{5CAE4531-5BEB-DDAF-26A1-8F209E1F0EC1}"/>
              </a:ext>
            </a:extLst>
          </p:cNvPr>
          <p:cNvSpPr/>
          <p:nvPr/>
        </p:nvSpPr>
        <p:spPr>
          <a:xfrm>
            <a:off x="10089972" y="3916287"/>
            <a:ext cx="283161" cy="711200"/>
          </a:xfrm>
          <a:prstGeom prst="upDown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2">
            <a:extLst>
              <a:ext uri="{FF2B5EF4-FFF2-40B4-BE49-F238E27FC236}">
                <a16:creationId xmlns:a16="http://schemas.microsoft.com/office/drawing/2014/main" id="{4892D196-1C47-7911-110E-BC95720CC575}"/>
              </a:ext>
            </a:extLst>
          </p:cNvPr>
          <p:cNvSpPr>
            <a:spLocks noGrp="1"/>
          </p:cNvSpPr>
          <p:nvPr/>
        </p:nvSpPr>
        <p:spPr>
          <a:xfrm>
            <a:off x="10323543" y="4017103"/>
            <a:ext cx="1347277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Precise </a:t>
            </a:r>
          </a:p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Alignment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26ADDF6-E699-C1D0-2E03-6C5EFD6E23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078" y="2763866"/>
            <a:ext cx="1416481" cy="2618542"/>
          </a:xfrm>
          <a:prstGeom prst="rect">
            <a:avLst/>
          </a:prstGeom>
        </p:spPr>
      </p:pic>
      <p:sp>
        <p:nvSpPr>
          <p:cNvPr id="25" name="标题 2">
            <a:extLst>
              <a:ext uri="{FF2B5EF4-FFF2-40B4-BE49-F238E27FC236}">
                <a16:creationId xmlns:a16="http://schemas.microsoft.com/office/drawing/2014/main" id="{732D183E-F894-497B-89E7-0B56C1FF1BC0}"/>
              </a:ext>
            </a:extLst>
          </p:cNvPr>
          <p:cNvSpPr>
            <a:spLocks noGrp="1"/>
          </p:cNvSpPr>
          <p:nvPr/>
        </p:nvSpPr>
        <p:spPr>
          <a:xfrm>
            <a:off x="1965160" y="6202123"/>
            <a:ext cx="2052795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Original </a:t>
            </a:r>
            <a:r>
              <a:rPr lang="en-US" altLang="en-GB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NeMo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2">
            <a:extLst>
              <a:ext uri="{FF2B5EF4-FFF2-40B4-BE49-F238E27FC236}">
                <a16:creationId xmlns:a16="http://schemas.microsoft.com/office/drawing/2014/main" id="{CB9A83EE-2D06-068D-4EED-CE43CE58BFFA}"/>
              </a:ext>
            </a:extLst>
          </p:cNvPr>
          <p:cNvSpPr>
            <a:spLocks noGrp="1"/>
          </p:cNvSpPr>
          <p:nvPr/>
        </p:nvSpPr>
        <p:spPr>
          <a:xfrm>
            <a:off x="7750920" y="6202123"/>
            <a:ext cx="2052795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Precise </a:t>
            </a:r>
            <a:r>
              <a:rPr lang="en-US" altLang="en-GB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NeMo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2">
            <a:extLst>
              <a:ext uri="{FF2B5EF4-FFF2-40B4-BE49-F238E27FC236}">
                <a16:creationId xmlns:a16="http://schemas.microsoft.com/office/drawing/2014/main" id="{40EEFC61-32ED-2ACB-1FE6-7FCA8AEF60A3}"/>
              </a:ext>
            </a:extLst>
          </p:cNvPr>
          <p:cNvSpPr>
            <a:spLocks noGrp="1"/>
          </p:cNvSpPr>
          <p:nvPr/>
        </p:nvSpPr>
        <p:spPr>
          <a:xfrm>
            <a:off x="7792183" y="5277332"/>
            <a:ext cx="2052795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Feature Bank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B6BCD1F1-4F83-4ED9-9183-C9CE224F8CB2}"/>
              </a:ext>
            </a:extLst>
          </p:cNvPr>
          <p:cNvCxnSpPr>
            <a:cxnSpLocks/>
          </p:cNvCxnSpPr>
          <p:nvPr/>
        </p:nvCxnSpPr>
        <p:spPr>
          <a:xfrm>
            <a:off x="6369528" y="3537646"/>
            <a:ext cx="1751580" cy="75724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C0C58851-064F-F36C-4D0F-10ECAFCE82EE}"/>
              </a:ext>
            </a:extLst>
          </p:cNvPr>
          <p:cNvCxnSpPr>
            <a:cxnSpLocks/>
          </p:cNvCxnSpPr>
          <p:nvPr/>
        </p:nvCxnSpPr>
        <p:spPr>
          <a:xfrm flipV="1">
            <a:off x="9423583" y="3396655"/>
            <a:ext cx="807969" cy="216715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DDC5D39B-1E64-A1D2-A892-8616FC1748D7}"/>
              </a:ext>
            </a:extLst>
          </p:cNvPr>
          <p:cNvCxnSpPr>
            <a:cxnSpLocks/>
          </p:cNvCxnSpPr>
          <p:nvPr/>
        </p:nvCxnSpPr>
        <p:spPr>
          <a:xfrm>
            <a:off x="7653662" y="3071959"/>
            <a:ext cx="490717" cy="235697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00C147E6-AE15-2042-6F79-4BCA37372D87}"/>
              </a:ext>
            </a:extLst>
          </p:cNvPr>
          <p:cNvCxnSpPr>
            <a:cxnSpLocks/>
          </p:cNvCxnSpPr>
          <p:nvPr/>
        </p:nvCxnSpPr>
        <p:spPr>
          <a:xfrm>
            <a:off x="9423583" y="3307656"/>
            <a:ext cx="1672455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F46B964C-2E98-95A4-F328-2354EBA78FD4}"/>
              </a:ext>
            </a:extLst>
          </p:cNvPr>
          <p:cNvCxnSpPr>
            <a:cxnSpLocks/>
          </p:cNvCxnSpPr>
          <p:nvPr/>
        </p:nvCxnSpPr>
        <p:spPr>
          <a:xfrm>
            <a:off x="6898800" y="2734116"/>
            <a:ext cx="1245579" cy="303943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6D94C77C-042C-3AD4-F28B-9E4BAC05B1A8}"/>
              </a:ext>
            </a:extLst>
          </p:cNvPr>
          <p:cNvCxnSpPr>
            <a:cxnSpLocks/>
          </p:cNvCxnSpPr>
          <p:nvPr/>
        </p:nvCxnSpPr>
        <p:spPr>
          <a:xfrm flipV="1">
            <a:off x="9423583" y="2757736"/>
            <a:ext cx="1341180" cy="253929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06A6FAFF-A4D0-D3CF-985B-5CF133D7102A}"/>
              </a:ext>
            </a:extLst>
          </p:cNvPr>
          <p:cNvSpPr/>
          <p:nvPr/>
        </p:nvSpPr>
        <p:spPr>
          <a:xfrm>
            <a:off x="6310171" y="3461528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C45B6D8-DA8C-1435-C518-4B19B04233A6}"/>
              </a:ext>
            </a:extLst>
          </p:cNvPr>
          <p:cNvSpPr/>
          <p:nvPr/>
        </p:nvSpPr>
        <p:spPr>
          <a:xfrm>
            <a:off x="7587518" y="3020734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D57DB9A-AB43-9C8E-3A04-FC6020A3605E}"/>
              </a:ext>
            </a:extLst>
          </p:cNvPr>
          <p:cNvSpPr/>
          <p:nvPr/>
        </p:nvSpPr>
        <p:spPr>
          <a:xfrm>
            <a:off x="6832640" y="2687213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EA8459D-1566-501F-712E-86896948EDB8}"/>
              </a:ext>
            </a:extLst>
          </p:cNvPr>
          <p:cNvSpPr/>
          <p:nvPr/>
        </p:nvSpPr>
        <p:spPr>
          <a:xfrm>
            <a:off x="10698603" y="2705866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FCC6204-D5DE-985F-5BB0-6C3E8CBF43A4}"/>
              </a:ext>
            </a:extLst>
          </p:cNvPr>
          <p:cNvSpPr/>
          <p:nvPr/>
        </p:nvSpPr>
        <p:spPr>
          <a:xfrm>
            <a:off x="11027528" y="3241496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402BE6-300E-D650-2F88-830C35AEC4F3}"/>
              </a:ext>
            </a:extLst>
          </p:cNvPr>
          <p:cNvSpPr/>
          <p:nvPr/>
        </p:nvSpPr>
        <p:spPr>
          <a:xfrm>
            <a:off x="10191224" y="3339057"/>
            <a:ext cx="132319" cy="132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D79D91E-AC85-C33E-A904-5D835180DEAF}"/>
              </a:ext>
            </a:extLst>
          </p:cNvPr>
          <p:cNvSpPr txBox="1"/>
          <p:nvPr/>
        </p:nvSpPr>
        <p:spPr>
          <a:xfrm>
            <a:off x="5587884" y="6574248"/>
            <a:ext cx="6604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zh-CN" sz="14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Adding 3D Geometry Control to Diffusion Models. </a:t>
            </a:r>
            <a:r>
              <a:rPr lang="en" altLang="zh-CN" sz="1400" b="0" i="1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" altLang="zh-CN" sz="14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arXiv:2306.08103</a:t>
            </a:r>
            <a:r>
              <a:rPr lang="en" altLang="zh-CN" sz="14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标题 2">
            <a:extLst>
              <a:ext uri="{FF2B5EF4-FFF2-40B4-BE49-F238E27FC236}">
                <a16:creationId xmlns:a16="http://schemas.microsoft.com/office/drawing/2014/main" id="{DC7BAB4E-E209-EDB1-B8D6-BDC958C8E3BE}"/>
              </a:ext>
            </a:extLst>
          </p:cNvPr>
          <p:cNvSpPr>
            <a:spLocks noGrp="1"/>
          </p:cNvSpPr>
          <p:nvPr/>
        </p:nvSpPr>
        <p:spPr>
          <a:xfrm>
            <a:off x="6850958" y="4729541"/>
            <a:ext cx="1605407" cy="463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GB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[2]</a:t>
            </a:r>
            <a:endParaRPr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5076681-2951-6985-2469-5C8359ECB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498" b="23526"/>
          <a:stretch/>
        </p:blipFill>
        <p:spPr>
          <a:xfrm>
            <a:off x="3166814" y="4885153"/>
            <a:ext cx="1999898" cy="10594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61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extLst>
    <p:ext uri="{E180D4A7-C9FB-4DFB-919C-405C955672EB}">
      <p14:showEvtLst xmlns:p14="http://schemas.microsoft.com/office/powerpoint/2010/main">
        <p14:playEvt time="12" objId="2"/>
        <p14:stopEvt time="20804" objId="2"/>
        <p14:playEvt time="20969" objId="3"/>
        <p14:stopEvt time="37656" objId="3"/>
        <p14:playEvt time="37714" objId="4"/>
        <p14:stopEvt time="57571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11|7.2|3.1|6.3|14.5|3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11|7.2|3.1|6.3|14.5|3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11|7.2|3.1|6.3|14.5|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11|7.2|3.1|6.3|14.5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11|7.2|3.1|6.3|14.5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11|7.2|3.1|6.3|14.5|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11|7.2|3.1|6.3|14.5|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11|7.2|3.1|6.3|14.5|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11|7.2|3.1|6.3|14.5|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11|7.2|3.1|6.3|14.5|3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11|7.2|3.1|6.3|14.5|3.9"/>
</p:tagLst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15748</TotalTime>
  <Words>348</Words>
  <Application>Microsoft Macintosh PowerPoint</Application>
  <PresentationFormat>宽屏</PresentationFormat>
  <Paragraphs>82</Paragraphs>
  <Slides>13</Slides>
  <Notes>13</Notes>
  <HiddenSlides>2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Times New Roman</vt:lpstr>
      <vt:lpstr>Office 主题</vt:lpstr>
      <vt:lpstr>Neural Mesh Models For 3D Part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Neural Mesh Models For 3D Part Recognition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tritium</dc:creator>
  <cp:lastModifiedBy>川若 宁</cp:lastModifiedBy>
  <cp:revision>2244</cp:revision>
  <dcterms:created xsi:type="dcterms:W3CDTF">2021-09-25T06:11:37Z</dcterms:created>
  <dcterms:modified xsi:type="dcterms:W3CDTF">2023-08-18T15:11:27Z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